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86" r:id="rId2"/>
    <p:sldId id="257" r:id="rId3"/>
    <p:sldId id="289" r:id="rId4"/>
    <p:sldId id="260" r:id="rId5"/>
    <p:sldId id="264" r:id="rId6"/>
    <p:sldId id="281" r:id="rId7"/>
    <p:sldId id="296" r:id="rId8"/>
    <p:sldId id="299" r:id="rId9"/>
    <p:sldId id="297" r:id="rId10"/>
    <p:sldId id="262" r:id="rId11"/>
    <p:sldId id="259" r:id="rId12"/>
    <p:sldId id="278" r:id="rId13"/>
    <p:sldId id="284" r:id="rId14"/>
    <p:sldId id="283" r:id="rId15"/>
    <p:sldId id="271" r:id="rId16"/>
    <p:sldId id="273" r:id="rId17"/>
    <p:sldId id="279" r:id="rId18"/>
    <p:sldId id="274" r:id="rId19"/>
    <p:sldId id="276" r:id="rId20"/>
    <p:sldId id="275" r:id="rId21"/>
    <p:sldId id="282" r:id="rId22"/>
    <p:sldId id="300" r:id="rId23"/>
    <p:sldId id="287" r:id="rId24"/>
    <p:sldId id="288" r:id="rId25"/>
    <p:sldId id="290" r:id="rId26"/>
    <p:sldId id="291" r:id="rId27"/>
    <p:sldId id="292" r:id="rId28"/>
    <p:sldId id="293" r:id="rId29"/>
    <p:sldId id="294" r:id="rId30"/>
    <p:sldId id="295" r:id="rId31"/>
    <p:sldId id="298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433" autoAdjust="0"/>
  </p:normalViewPr>
  <p:slideViewPr>
    <p:cSldViewPr snapToGrid="0">
      <p:cViewPr varScale="1">
        <p:scale>
          <a:sx n="108" d="100"/>
          <a:sy n="108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96D67-473B-40C6-BEE2-3C1A434A9CF9}" type="doc">
      <dgm:prSet loTypeId="urn:microsoft.com/office/officeart/2005/8/layout/cycle3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609FD16A-34AB-458A-9DD7-4ECF9E87632B}">
      <dgm:prSet phldrT="[Text]"/>
      <dgm:spPr/>
      <dgm:t>
        <a:bodyPr/>
        <a:lstStyle/>
        <a:p>
          <a:r>
            <a:rPr lang="en-GB" dirty="0" smtClean="0"/>
            <a:t>Description</a:t>
          </a:r>
          <a:endParaRPr lang="en-GB" dirty="0"/>
        </a:p>
      </dgm:t>
    </dgm:pt>
    <dgm:pt modelId="{2821EFE6-6DA6-418D-A8E4-E76B6D77B2E5}" type="parTrans" cxnId="{E86C9DC8-D32A-4F92-A7F0-18108FADB45C}">
      <dgm:prSet/>
      <dgm:spPr/>
      <dgm:t>
        <a:bodyPr/>
        <a:lstStyle/>
        <a:p>
          <a:endParaRPr lang="en-GB"/>
        </a:p>
      </dgm:t>
    </dgm:pt>
    <dgm:pt modelId="{972E9871-3785-4129-B20D-F8B940804864}" type="sibTrans" cxnId="{E86C9DC8-D32A-4F92-A7F0-18108FADB45C}">
      <dgm:prSet/>
      <dgm:spPr/>
      <dgm:t>
        <a:bodyPr/>
        <a:lstStyle/>
        <a:p>
          <a:endParaRPr lang="en-GB"/>
        </a:p>
      </dgm:t>
    </dgm:pt>
    <dgm:pt modelId="{B519F985-DE37-4AC3-985D-B2A2A627DAB6}">
      <dgm:prSet phldrT="[Text]"/>
      <dgm:spPr/>
      <dgm:t>
        <a:bodyPr/>
        <a:lstStyle/>
        <a:p>
          <a:r>
            <a:rPr lang="en-GB" dirty="0" smtClean="0"/>
            <a:t>Feelings</a:t>
          </a:r>
          <a:endParaRPr lang="en-GB" dirty="0"/>
        </a:p>
      </dgm:t>
    </dgm:pt>
    <dgm:pt modelId="{A7A10060-DE55-452F-B6B5-BFA64EE1473D}" type="parTrans" cxnId="{B87B071E-0EBE-4D99-9827-14B763A33E7E}">
      <dgm:prSet/>
      <dgm:spPr/>
      <dgm:t>
        <a:bodyPr/>
        <a:lstStyle/>
        <a:p>
          <a:endParaRPr lang="en-GB"/>
        </a:p>
      </dgm:t>
    </dgm:pt>
    <dgm:pt modelId="{13DDC611-EEE8-49B9-8B8C-65471018B372}" type="sibTrans" cxnId="{B87B071E-0EBE-4D99-9827-14B763A33E7E}">
      <dgm:prSet/>
      <dgm:spPr/>
      <dgm:t>
        <a:bodyPr/>
        <a:lstStyle/>
        <a:p>
          <a:endParaRPr lang="en-GB"/>
        </a:p>
      </dgm:t>
    </dgm:pt>
    <dgm:pt modelId="{F12D03BE-0357-4DA2-AD29-2E3324D3B500}">
      <dgm:prSet phldrT="[Text]"/>
      <dgm:spPr/>
      <dgm:t>
        <a:bodyPr/>
        <a:lstStyle/>
        <a:p>
          <a:r>
            <a:rPr lang="en-GB" dirty="0" smtClean="0"/>
            <a:t>Evaluation</a:t>
          </a:r>
          <a:endParaRPr lang="en-GB" dirty="0"/>
        </a:p>
      </dgm:t>
    </dgm:pt>
    <dgm:pt modelId="{7980B6F2-F0F1-4516-BBAA-C9E6BD6BC1E0}" type="parTrans" cxnId="{7C3E62D5-C4B3-4931-A4DC-4BB7F63E1DF2}">
      <dgm:prSet/>
      <dgm:spPr/>
      <dgm:t>
        <a:bodyPr/>
        <a:lstStyle/>
        <a:p>
          <a:endParaRPr lang="en-GB"/>
        </a:p>
      </dgm:t>
    </dgm:pt>
    <dgm:pt modelId="{90158F22-AC23-4ABC-B967-D8586CD5E316}" type="sibTrans" cxnId="{7C3E62D5-C4B3-4931-A4DC-4BB7F63E1DF2}">
      <dgm:prSet/>
      <dgm:spPr/>
      <dgm:t>
        <a:bodyPr/>
        <a:lstStyle/>
        <a:p>
          <a:endParaRPr lang="en-GB"/>
        </a:p>
      </dgm:t>
    </dgm:pt>
    <dgm:pt modelId="{21DA3035-95C9-44E2-BC6E-0DB2C4FC7050}">
      <dgm:prSet phldrT="[Text]"/>
      <dgm:spPr/>
      <dgm:t>
        <a:bodyPr/>
        <a:lstStyle/>
        <a:p>
          <a:r>
            <a:rPr lang="en-GB" dirty="0" smtClean="0"/>
            <a:t>Analysis</a:t>
          </a:r>
          <a:endParaRPr lang="en-GB" dirty="0"/>
        </a:p>
      </dgm:t>
    </dgm:pt>
    <dgm:pt modelId="{30354031-AF31-4408-B14C-234235416F65}" type="parTrans" cxnId="{CC7478A4-367A-40F5-A39D-C99D8A13E35E}">
      <dgm:prSet/>
      <dgm:spPr/>
      <dgm:t>
        <a:bodyPr/>
        <a:lstStyle/>
        <a:p>
          <a:endParaRPr lang="en-GB"/>
        </a:p>
      </dgm:t>
    </dgm:pt>
    <dgm:pt modelId="{74B77128-5D5E-4539-95F2-3B522D0EE0AD}" type="sibTrans" cxnId="{CC7478A4-367A-40F5-A39D-C99D8A13E35E}">
      <dgm:prSet/>
      <dgm:spPr/>
      <dgm:t>
        <a:bodyPr/>
        <a:lstStyle/>
        <a:p>
          <a:endParaRPr lang="en-GB"/>
        </a:p>
      </dgm:t>
    </dgm:pt>
    <dgm:pt modelId="{36996683-E309-4C0D-AE23-856E9BD642B2}">
      <dgm:prSet phldrT="[Text]"/>
      <dgm:spPr/>
      <dgm:t>
        <a:bodyPr/>
        <a:lstStyle/>
        <a:p>
          <a:r>
            <a:rPr lang="en-GB" dirty="0" smtClean="0"/>
            <a:t>Conclusion</a:t>
          </a:r>
          <a:endParaRPr lang="en-GB" dirty="0"/>
        </a:p>
      </dgm:t>
    </dgm:pt>
    <dgm:pt modelId="{7419532D-B40A-4B0E-B204-65446DE66B46}" type="parTrans" cxnId="{F83A54BE-73FB-4544-9756-93A3DD0BF56C}">
      <dgm:prSet/>
      <dgm:spPr/>
      <dgm:t>
        <a:bodyPr/>
        <a:lstStyle/>
        <a:p>
          <a:endParaRPr lang="en-GB"/>
        </a:p>
      </dgm:t>
    </dgm:pt>
    <dgm:pt modelId="{E619BCE8-CBA2-4E74-8124-F29B699E2370}" type="sibTrans" cxnId="{F83A54BE-73FB-4544-9756-93A3DD0BF56C}">
      <dgm:prSet/>
      <dgm:spPr/>
      <dgm:t>
        <a:bodyPr/>
        <a:lstStyle/>
        <a:p>
          <a:endParaRPr lang="en-GB"/>
        </a:p>
      </dgm:t>
    </dgm:pt>
    <dgm:pt modelId="{3F1A483F-A4DC-47BF-B503-E6E752E02075}">
      <dgm:prSet phldrT="[Text]"/>
      <dgm:spPr/>
      <dgm:t>
        <a:bodyPr/>
        <a:lstStyle/>
        <a:p>
          <a:r>
            <a:rPr lang="en-GB" dirty="0" smtClean="0"/>
            <a:t>Action plan</a:t>
          </a:r>
          <a:endParaRPr lang="en-GB" dirty="0"/>
        </a:p>
      </dgm:t>
    </dgm:pt>
    <dgm:pt modelId="{8C8B5EC0-A8C4-4CC4-AA6E-20E4DDF1DAF9}" type="parTrans" cxnId="{8446FD27-F290-43A3-9E16-9F0550650DE6}">
      <dgm:prSet/>
      <dgm:spPr/>
      <dgm:t>
        <a:bodyPr/>
        <a:lstStyle/>
        <a:p>
          <a:endParaRPr lang="en-GB"/>
        </a:p>
      </dgm:t>
    </dgm:pt>
    <dgm:pt modelId="{5AFBD881-0810-4C4C-BE4C-E5A4553CFFCB}" type="sibTrans" cxnId="{8446FD27-F290-43A3-9E16-9F0550650DE6}">
      <dgm:prSet/>
      <dgm:spPr/>
      <dgm:t>
        <a:bodyPr/>
        <a:lstStyle/>
        <a:p>
          <a:endParaRPr lang="en-GB"/>
        </a:p>
      </dgm:t>
    </dgm:pt>
    <dgm:pt modelId="{51914B2C-FEA0-4AF9-BE8D-85586C913296}" type="pres">
      <dgm:prSet presAssocID="{BF096D67-473B-40C6-BEE2-3C1A434A9C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C42C8BB-600F-430D-AB01-F55FDE784B3E}" type="pres">
      <dgm:prSet presAssocID="{BF096D67-473B-40C6-BEE2-3C1A434A9CF9}" presName="cycle" presStyleCnt="0"/>
      <dgm:spPr/>
    </dgm:pt>
    <dgm:pt modelId="{CB211732-471B-4A45-89EA-B4E1DDCEF777}" type="pres">
      <dgm:prSet presAssocID="{609FD16A-34AB-458A-9DD7-4ECF9E87632B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F16FB0-0735-40CD-91F2-C5137073E76B}" type="pres">
      <dgm:prSet presAssocID="{972E9871-3785-4129-B20D-F8B940804864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912560D2-58D6-446F-B3B5-274BF66B0304}" type="pres">
      <dgm:prSet presAssocID="{B519F985-DE37-4AC3-985D-B2A2A627DAB6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B7BEF5-D69C-4A55-BFD5-79ACF7AD7708}" type="pres">
      <dgm:prSet presAssocID="{F12D03BE-0357-4DA2-AD29-2E3324D3B500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549737-652A-42BC-B126-FF8272647494}" type="pres">
      <dgm:prSet presAssocID="{21DA3035-95C9-44E2-BC6E-0DB2C4FC7050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F3D902-1025-4C5E-86A3-BCB8B15C9728}" type="pres">
      <dgm:prSet presAssocID="{36996683-E309-4C0D-AE23-856E9BD642B2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6B60AD-39A6-457D-ACBF-62E90C851DE1}" type="pres">
      <dgm:prSet presAssocID="{3F1A483F-A4DC-47BF-B503-E6E752E02075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0CD9C5D-7813-49F2-AA94-DED52FB44913}" type="presOf" srcId="{21DA3035-95C9-44E2-BC6E-0DB2C4FC7050}" destId="{D7549737-652A-42BC-B126-FF8272647494}" srcOrd="0" destOrd="0" presId="urn:microsoft.com/office/officeart/2005/8/layout/cycle3"/>
    <dgm:cxn modelId="{8446FD27-F290-43A3-9E16-9F0550650DE6}" srcId="{BF096D67-473B-40C6-BEE2-3C1A434A9CF9}" destId="{3F1A483F-A4DC-47BF-B503-E6E752E02075}" srcOrd="5" destOrd="0" parTransId="{8C8B5EC0-A8C4-4CC4-AA6E-20E4DDF1DAF9}" sibTransId="{5AFBD881-0810-4C4C-BE4C-E5A4553CFFCB}"/>
    <dgm:cxn modelId="{F83A54BE-73FB-4544-9756-93A3DD0BF56C}" srcId="{BF096D67-473B-40C6-BEE2-3C1A434A9CF9}" destId="{36996683-E309-4C0D-AE23-856E9BD642B2}" srcOrd="4" destOrd="0" parTransId="{7419532D-B40A-4B0E-B204-65446DE66B46}" sibTransId="{E619BCE8-CBA2-4E74-8124-F29B699E2370}"/>
    <dgm:cxn modelId="{3E56C710-58C0-4DF5-B115-C63A87C6F60A}" type="presOf" srcId="{36996683-E309-4C0D-AE23-856E9BD642B2}" destId="{BFF3D902-1025-4C5E-86A3-BCB8B15C9728}" srcOrd="0" destOrd="0" presId="urn:microsoft.com/office/officeart/2005/8/layout/cycle3"/>
    <dgm:cxn modelId="{597425DB-410D-46D9-926B-61C1058D65E0}" type="presOf" srcId="{609FD16A-34AB-458A-9DD7-4ECF9E87632B}" destId="{CB211732-471B-4A45-89EA-B4E1DDCEF777}" srcOrd="0" destOrd="0" presId="urn:microsoft.com/office/officeart/2005/8/layout/cycle3"/>
    <dgm:cxn modelId="{FA2AC56B-7006-4FD7-901A-F30FC8FDFC09}" type="presOf" srcId="{972E9871-3785-4129-B20D-F8B940804864}" destId="{AFF16FB0-0735-40CD-91F2-C5137073E76B}" srcOrd="0" destOrd="0" presId="urn:microsoft.com/office/officeart/2005/8/layout/cycle3"/>
    <dgm:cxn modelId="{763FDF01-3E80-43F2-80C9-C56DDF4754FB}" type="presOf" srcId="{3F1A483F-A4DC-47BF-B503-E6E752E02075}" destId="{2D6B60AD-39A6-457D-ACBF-62E90C851DE1}" srcOrd="0" destOrd="0" presId="urn:microsoft.com/office/officeart/2005/8/layout/cycle3"/>
    <dgm:cxn modelId="{B87B071E-0EBE-4D99-9827-14B763A33E7E}" srcId="{BF096D67-473B-40C6-BEE2-3C1A434A9CF9}" destId="{B519F985-DE37-4AC3-985D-B2A2A627DAB6}" srcOrd="1" destOrd="0" parTransId="{A7A10060-DE55-452F-B6B5-BFA64EE1473D}" sibTransId="{13DDC611-EEE8-49B9-8B8C-65471018B372}"/>
    <dgm:cxn modelId="{EBCD381C-6C95-45B9-BC5A-B6A1CFE5A8B4}" type="presOf" srcId="{BF096D67-473B-40C6-BEE2-3C1A434A9CF9}" destId="{51914B2C-FEA0-4AF9-BE8D-85586C913296}" srcOrd="0" destOrd="0" presId="urn:microsoft.com/office/officeart/2005/8/layout/cycle3"/>
    <dgm:cxn modelId="{CC7478A4-367A-40F5-A39D-C99D8A13E35E}" srcId="{BF096D67-473B-40C6-BEE2-3C1A434A9CF9}" destId="{21DA3035-95C9-44E2-BC6E-0DB2C4FC7050}" srcOrd="3" destOrd="0" parTransId="{30354031-AF31-4408-B14C-234235416F65}" sibTransId="{74B77128-5D5E-4539-95F2-3B522D0EE0AD}"/>
    <dgm:cxn modelId="{A7919454-A7E5-4FC6-8C17-462F1401516B}" type="presOf" srcId="{B519F985-DE37-4AC3-985D-B2A2A627DAB6}" destId="{912560D2-58D6-446F-B3B5-274BF66B0304}" srcOrd="0" destOrd="0" presId="urn:microsoft.com/office/officeart/2005/8/layout/cycle3"/>
    <dgm:cxn modelId="{E86C9DC8-D32A-4F92-A7F0-18108FADB45C}" srcId="{BF096D67-473B-40C6-BEE2-3C1A434A9CF9}" destId="{609FD16A-34AB-458A-9DD7-4ECF9E87632B}" srcOrd="0" destOrd="0" parTransId="{2821EFE6-6DA6-418D-A8E4-E76B6D77B2E5}" sibTransId="{972E9871-3785-4129-B20D-F8B940804864}"/>
    <dgm:cxn modelId="{7C3E62D5-C4B3-4931-A4DC-4BB7F63E1DF2}" srcId="{BF096D67-473B-40C6-BEE2-3C1A434A9CF9}" destId="{F12D03BE-0357-4DA2-AD29-2E3324D3B500}" srcOrd="2" destOrd="0" parTransId="{7980B6F2-F0F1-4516-BBAA-C9E6BD6BC1E0}" sibTransId="{90158F22-AC23-4ABC-B967-D8586CD5E316}"/>
    <dgm:cxn modelId="{57EF8E3E-5E6B-4872-8223-D6CA28F7AD61}" type="presOf" srcId="{F12D03BE-0357-4DA2-AD29-2E3324D3B500}" destId="{B0B7BEF5-D69C-4A55-BFD5-79ACF7AD7708}" srcOrd="0" destOrd="0" presId="urn:microsoft.com/office/officeart/2005/8/layout/cycle3"/>
    <dgm:cxn modelId="{B02FC671-B313-4BA4-8182-B48FFE63BC38}" type="presParOf" srcId="{51914B2C-FEA0-4AF9-BE8D-85586C913296}" destId="{CC42C8BB-600F-430D-AB01-F55FDE784B3E}" srcOrd="0" destOrd="0" presId="urn:microsoft.com/office/officeart/2005/8/layout/cycle3"/>
    <dgm:cxn modelId="{BE976816-2D57-4B58-8281-6197F47B88B2}" type="presParOf" srcId="{CC42C8BB-600F-430D-AB01-F55FDE784B3E}" destId="{CB211732-471B-4A45-89EA-B4E1DDCEF777}" srcOrd="0" destOrd="0" presId="urn:microsoft.com/office/officeart/2005/8/layout/cycle3"/>
    <dgm:cxn modelId="{C72870EA-6A31-40A7-A229-AAE0C7829276}" type="presParOf" srcId="{CC42C8BB-600F-430D-AB01-F55FDE784B3E}" destId="{AFF16FB0-0735-40CD-91F2-C5137073E76B}" srcOrd="1" destOrd="0" presId="urn:microsoft.com/office/officeart/2005/8/layout/cycle3"/>
    <dgm:cxn modelId="{9AA1F3D6-AB17-445E-A472-D18949983597}" type="presParOf" srcId="{CC42C8BB-600F-430D-AB01-F55FDE784B3E}" destId="{912560D2-58D6-446F-B3B5-274BF66B0304}" srcOrd="2" destOrd="0" presId="urn:microsoft.com/office/officeart/2005/8/layout/cycle3"/>
    <dgm:cxn modelId="{D04F094E-1365-461E-B750-471329D1B574}" type="presParOf" srcId="{CC42C8BB-600F-430D-AB01-F55FDE784B3E}" destId="{B0B7BEF5-D69C-4A55-BFD5-79ACF7AD7708}" srcOrd="3" destOrd="0" presId="urn:microsoft.com/office/officeart/2005/8/layout/cycle3"/>
    <dgm:cxn modelId="{9BFFA071-7466-4B7A-A32E-0D7452394E82}" type="presParOf" srcId="{CC42C8BB-600F-430D-AB01-F55FDE784B3E}" destId="{D7549737-652A-42BC-B126-FF8272647494}" srcOrd="4" destOrd="0" presId="urn:microsoft.com/office/officeart/2005/8/layout/cycle3"/>
    <dgm:cxn modelId="{71983384-93BC-4C00-A612-845BBBDCEDF6}" type="presParOf" srcId="{CC42C8BB-600F-430D-AB01-F55FDE784B3E}" destId="{BFF3D902-1025-4C5E-86A3-BCB8B15C9728}" srcOrd="5" destOrd="0" presId="urn:microsoft.com/office/officeart/2005/8/layout/cycle3"/>
    <dgm:cxn modelId="{FBB8938F-327A-4BC2-97D8-5B5C47A02BF4}" type="presParOf" srcId="{CC42C8BB-600F-430D-AB01-F55FDE784B3E}" destId="{2D6B60AD-39A6-457D-ACBF-62E90C851DE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F16FB0-0735-40CD-91F2-C5137073E76B}">
      <dsp:nvSpPr>
        <dsp:cNvPr id="0" name=""/>
        <dsp:cNvSpPr/>
      </dsp:nvSpPr>
      <dsp:spPr>
        <a:xfrm>
          <a:off x="1446288" y="-3911"/>
          <a:ext cx="4225772" cy="4225772"/>
        </a:xfrm>
        <a:prstGeom prst="circularArrow">
          <a:avLst>
            <a:gd name="adj1" fmla="val 5274"/>
            <a:gd name="adj2" fmla="val 312630"/>
            <a:gd name="adj3" fmla="val 14244278"/>
            <a:gd name="adj4" fmla="val 17117576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11732-471B-4A45-89EA-B4E1DDCEF777}">
      <dsp:nvSpPr>
        <dsp:cNvPr id="0" name=""/>
        <dsp:cNvSpPr/>
      </dsp:nvSpPr>
      <dsp:spPr>
        <a:xfrm>
          <a:off x="2763226" y="1473"/>
          <a:ext cx="1591896" cy="7959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Description</a:t>
          </a:r>
          <a:endParaRPr lang="en-GB" sz="2100" kern="1200" dirty="0"/>
        </a:p>
      </dsp:txBody>
      <dsp:txXfrm>
        <a:off x="2763226" y="1473"/>
        <a:ext cx="1591896" cy="795948"/>
      </dsp:txXfrm>
    </dsp:sp>
    <dsp:sp modelId="{912560D2-58D6-446F-B3B5-274BF66B0304}">
      <dsp:nvSpPr>
        <dsp:cNvPr id="0" name=""/>
        <dsp:cNvSpPr/>
      </dsp:nvSpPr>
      <dsp:spPr>
        <a:xfrm>
          <a:off x="4247862" y="858627"/>
          <a:ext cx="1591896" cy="7959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Feelings</a:t>
          </a:r>
          <a:endParaRPr lang="en-GB" sz="2100" kern="1200" dirty="0"/>
        </a:p>
      </dsp:txBody>
      <dsp:txXfrm>
        <a:off x="4247862" y="858627"/>
        <a:ext cx="1591896" cy="795948"/>
      </dsp:txXfrm>
    </dsp:sp>
    <dsp:sp modelId="{B0B7BEF5-D69C-4A55-BFD5-79ACF7AD7708}">
      <dsp:nvSpPr>
        <dsp:cNvPr id="0" name=""/>
        <dsp:cNvSpPr/>
      </dsp:nvSpPr>
      <dsp:spPr>
        <a:xfrm>
          <a:off x="4247862" y="2572936"/>
          <a:ext cx="1591896" cy="7959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Evaluation</a:t>
          </a:r>
          <a:endParaRPr lang="en-GB" sz="2100" kern="1200" dirty="0"/>
        </a:p>
      </dsp:txBody>
      <dsp:txXfrm>
        <a:off x="4247862" y="2572936"/>
        <a:ext cx="1591896" cy="795948"/>
      </dsp:txXfrm>
    </dsp:sp>
    <dsp:sp modelId="{D7549737-652A-42BC-B126-FF8272647494}">
      <dsp:nvSpPr>
        <dsp:cNvPr id="0" name=""/>
        <dsp:cNvSpPr/>
      </dsp:nvSpPr>
      <dsp:spPr>
        <a:xfrm>
          <a:off x="2763226" y="3430091"/>
          <a:ext cx="1591896" cy="7959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Analysis</a:t>
          </a:r>
          <a:endParaRPr lang="en-GB" sz="2100" kern="1200" dirty="0"/>
        </a:p>
      </dsp:txBody>
      <dsp:txXfrm>
        <a:off x="2763226" y="3430091"/>
        <a:ext cx="1591896" cy="795948"/>
      </dsp:txXfrm>
    </dsp:sp>
    <dsp:sp modelId="{BFF3D902-1025-4C5E-86A3-BCB8B15C9728}">
      <dsp:nvSpPr>
        <dsp:cNvPr id="0" name=""/>
        <dsp:cNvSpPr/>
      </dsp:nvSpPr>
      <dsp:spPr>
        <a:xfrm>
          <a:off x="1278591" y="2572936"/>
          <a:ext cx="1591896" cy="7959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Conclusion</a:t>
          </a:r>
          <a:endParaRPr lang="en-GB" sz="2100" kern="1200" dirty="0"/>
        </a:p>
      </dsp:txBody>
      <dsp:txXfrm>
        <a:off x="1278591" y="2572936"/>
        <a:ext cx="1591896" cy="795948"/>
      </dsp:txXfrm>
    </dsp:sp>
    <dsp:sp modelId="{2D6B60AD-39A6-457D-ACBF-62E90C851DE1}">
      <dsp:nvSpPr>
        <dsp:cNvPr id="0" name=""/>
        <dsp:cNvSpPr/>
      </dsp:nvSpPr>
      <dsp:spPr>
        <a:xfrm>
          <a:off x="1278591" y="858627"/>
          <a:ext cx="1591896" cy="7959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Action plan</a:t>
          </a:r>
          <a:endParaRPr lang="en-GB" sz="2100" kern="1200" dirty="0"/>
        </a:p>
      </dsp:txBody>
      <dsp:txXfrm>
        <a:off x="1278591" y="858627"/>
        <a:ext cx="1591896" cy="79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37014" y="4394040"/>
            <a:ext cx="4381328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Louise Coleman</a:t>
            </a:r>
          </a:p>
          <a:p>
            <a:r>
              <a:rPr lang="en-US" dirty="0" smtClean="0"/>
              <a:t>Professional Officer for Education </a:t>
            </a:r>
            <a:r>
              <a:rPr lang="en-US" smtClean="0"/>
              <a:t>and Accreditation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94" y="2733709"/>
            <a:ext cx="1069815" cy="1357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812874" y="5985852"/>
            <a:ext cx="2206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200" dirty="0" smtClean="0">
                <a:solidFill>
                  <a:srgbClr val="000000"/>
                </a:solidFill>
                <a:latin typeface="Corbel" panose="020B0503020204020204"/>
              </a:rPr>
              <a:t>LouiseC@sor.org</a:t>
            </a:r>
            <a:endParaRPr lang="en-GB" sz="2200" dirty="0">
              <a:solidFill>
                <a:srgbClr val="000000"/>
              </a:solidFill>
              <a:latin typeface="Corbel" panose="020B0503020204020204"/>
            </a:endParaRPr>
          </a:p>
          <a:p>
            <a:pPr defTabSz="457200"/>
            <a:r>
              <a:rPr lang="en-GB" sz="2200" dirty="0" smtClean="0">
                <a:solidFill>
                  <a:srgbClr val="000000"/>
                </a:solidFill>
                <a:latin typeface="Corbel" panose="020B0503020204020204"/>
              </a:rPr>
              <a:t>@LouiseC_SoR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6093031"/>
            <a:ext cx="662262" cy="662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75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98121" y="609598"/>
            <a:ext cx="5690508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74" y="4669685"/>
            <a:ext cx="920908" cy="11682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4479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135" y="609597"/>
            <a:ext cx="5788479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39" y="4669685"/>
            <a:ext cx="920908" cy="11682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0570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245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65" y="4710340"/>
            <a:ext cx="920908" cy="11682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1395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65" y="4710340"/>
            <a:ext cx="920908" cy="11682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232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7020000" cy="1677035"/>
            <a:chOff x="0" y="2895600"/>
            <a:chExt cx="7020000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020000" cy="32116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02000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367182" cy="1080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545000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552148" y="3015290"/>
            <a:ext cx="2194560" cy="359700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784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92081" y="3007906"/>
            <a:ext cx="2194560" cy="359700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38507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45891" y="3007905"/>
            <a:ext cx="2194560" cy="359700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0025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7020000" cy="1677035"/>
            <a:chOff x="0" y="2895600"/>
            <a:chExt cx="7020000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020000" cy="321164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02000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334525" cy="1080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569255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69255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569255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7361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07361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06347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67892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267891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67798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817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7020000" cy="1677035"/>
            <a:chOff x="0" y="2895600"/>
            <a:chExt cx="7020000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020000" cy="32116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02000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367182" cy="1080938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104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5461128" y="3633003"/>
            <a:ext cx="509090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1910443"/>
            <a:ext cx="1069602" cy="363310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5657" y="609598"/>
            <a:ext cx="5910943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9145" y="5746796"/>
            <a:ext cx="920908" cy="11682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1314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D-ShadowLo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82" r="-217"/>
          <a:stretch/>
        </p:blipFill>
        <p:spPr>
          <a:xfrm>
            <a:off x="-1" y="1965471"/>
            <a:ext cx="7021287" cy="32116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0" y="609600"/>
            <a:ext cx="7021286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836" y="753228"/>
            <a:ext cx="5804808" cy="1080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557" y="2336872"/>
            <a:ext cx="7119256" cy="422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315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6721" y="4232172"/>
            <a:ext cx="5894068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39" y="2869895"/>
            <a:ext cx="920908" cy="11682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2147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D-ShadowLo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82" r="-217"/>
          <a:stretch/>
        </p:blipFill>
        <p:spPr>
          <a:xfrm>
            <a:off x="0" y="1965471"/>
            <a:ext cx="7020000" cy="32116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09600"/>
            <a:ext cx="702000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381750" cy="1080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7607" y="2336873"/>
            <a:ext cx="3357899" cy="42598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5335" y="2336873"/>
            <a:ext cx="3359661" cy="42598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814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HD-ShadowLo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82" r="-217"/>
          <a:stretch/>
        </p:blipFill>
        <p:spPr>
          <a:xfrm>
            <a:off x="0" y="1965471"/>
            <a:ext cx="7020000" cy="32116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609600"/>
            <a:ext cx="702000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391675" cy="10809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359" y="2286636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4009" y="2979771"/>
            <a:ext cx="3367045" cy="36577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5017" y="2286635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3500" y="2979771"/>
            <a:ext cx="3367044" cy="36577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019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D-ShadowLo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82" r="-217"/>
          <a:stretch/>
        </p:blipFill>
        <p:spPr>
          <a:xfrm>
            <a:off x="0" y="1965471"/>
            <a:ext cx="7020000" cy="3211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609600"/>
            <a:ext cx="702000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836" y="753228"/>
            <a:ext cx="5739494" cy="1080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302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9989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D-ShadowLo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82" r="-217"/>
          <a:stretch/>
        </p:blipFill>
        <p:spPr>
          <a:xfrm>
            <a:off x="0" y="1965471"/>
            <a:ext cx="7020000" cy="32116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09600"/>
            <a:ext cx="702000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367182" cy="108094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428" y="2336874"/>
            <a:ext cx="3913788" cy="42598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9444" y="2336873"/>
            <a:ext cx="2796240" cy="425987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3552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" y="609600"/>
            <a:ext cx="7020000" cy="1677035"/>
            <a:chOff x="-1" y="2895600"/>
            <a:chExt cx="7581276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581275" cy="32116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-1" y="2895600"/>
              <a:ext cx="7581276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342690" cy="1080938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90671" y="2336873"/>
            <a:ext cx="3917217" cy="4268033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353" y="2336874"/>
            <a:ext cx="2798487" cy="426803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4341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4835" y="753228"/>
            <a:ext cx="629333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6721" y="2336873"/>
            <a:ext cx="7111092" cy="425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8490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ouiseC@sor.or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mailto:MariaM@sor.or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LouiseC@sor.or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mailto:MariaM@sor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College’s Accreditation Schemes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600" b="1" dirty="0" smtClean="0"/>
              <a:t>Do </a:t>
            </a:r>
            <a:r>
              <a:rPr lang="en-GB" sz="2600" b="1" dirty="0" smtClean="0"/>
              <a:t>I need to </a:t>
            </a:r>
            <a:r>
              <a:rPr lang="en-GB" sz="2600" b="1" dirty="0" smtClean="0"/>
              <a:t>think about these?</a:t>
            </a:r>
          </a:p>
          <a:p>
            <a:endParaRPr lang="en-GB" dirty="0" smtClean="0"/>
          </a:p>
          <a:p>
            <a:pPr algn="ctr"/>
            <a:r>
              <a:rPr lang="en-GB" dirty="0" smtClean="0"/>
              <a:t>Maria Murray</a:t>
            </a:r>
          </a:p>
          <a:p>
            <a:pPr algn="ctr"/>
            <a:r>
              <a:rPr lang="en-GB" dirty="0" smtClean="0"/>
              <a:t> SCoR Professional Officer for </a:t>
            </a:r>
            <a:r>
              <a:rPr lang="en-GB" dirty="0" smtClean="0"/>
              <a:t>Scotland</a:t>
            </a:r>
          </a:p>
          <a:p>
            <a:pPr algn="ctr"/>
            <a:r>
              <a:rPr lang="en-GB" dirty="0" smtClean="0"/>
              <a:t>Scottish Council Planning Day</a:t>
            </a:r>
          </a:p>
          <a:p>
            <a:pPr algn="ctr"/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May 2015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good practice educators are important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556" y="2336872"/>
            <a:ext cx="7379783" cy="4227213"/>
          </a:xfrm>
        </p:spPr>
        <p:txBody>
          <a:bodyPr>
            <a:noAutofit/>
          </a:bodyPr>
          <a:lstStyle/>
          <a:p>
            <a:r>
              <a:rPr lang="en-GB" dirty="0" smtClean="0"/>
              <a:t>24 % of NHS staff said they had experienced bullying, harassment or abuse from their line manager or colleagues in the last 12 months (n=101,169).</a:t>
            </a:r>
          </a:p>
          <a:p>
            <a:r>
              <a:rPr lang="en-GB" dirty="0" smtClean="0"/>
              <a:t>34 % of radiography students experienced bullying during their clinical placement (n=302).</a:t>
            </a:r>
          </a:p>
          <a:p>
            <a:r>
              <a:rPr lang="en-GB" dirty="0" smtClean="0"/>
              <a:t>Reasons people bully are various but poor people skills and lack of self confidence contribute.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617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features of PEAS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55177" y="2104858"/>
            <a:ext cx="6782636" cy="4227213"/>
          </a:xfrm>
        </p:spPr>
        <p:txBody>
          <a:bodyPr>
            <a:normAutofit/>
          </a:bodyPr>
          <a:lstStyle/>
          <a:p>
            <a:r>
              <a:rPr lang="en-GB" dirty="0" smtClean="0"/>
              <a:t>2 routes – the choice is yours:</a:t>
            </a:r>
          </a:p>
          <a:p>
            <a:pPr lvl="1"/>
            <a:r>
              <a:rPr lang="en-GB" dirty="0" smtClean="0"/>
              <a:t>Programme route</a:t>
            </a:r>
          </a:p>
          <a:p>
            <a:pPr lvl="1"/>
            <a:r>
              <a:rPr lang="en-GB" dirty="0" smtClean="0"/>
              <a:t>Experiential route</a:t>
            </a:r>
          </a:p>
          <a:p>
            <a:r>
              <a:rPr lang="en-GB" dirty="0" smtClean="0"/>
              <a:t>Work with your local university who will be happy to support and advise you.</a:t>
            </a:r>
          </a:p>
          <a:p>
            <a:r>
              <a:rPr lang="en-GB" dirty="0" smtClean="0"/>
              <a:t>Both routes require access to learners, not necessarily pre-registration radiography students.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846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PEAS learning </a:t>
            </a:r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8461" y="2088108"/>
            <a:ext cx="7221765" cy="4585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6 learning outcomes</a:t>
            </a:r>
          </a:p>
          <a:p>
            <a:r>
              <a:rPr lang="en-GB" dirty="0" smtClean="0"/>
              <a:t>Describe attributes of a PE</a:t>
            </a:r>
          </a:p>
          <a:p>
            <a:r>
              <a:rPr lang="en-GB" dirty="0" smtClean="0"/>
              <a:t>Apply learning theories</a:t>
            </a:r>
          </a:p>
          <a:p>
            <a:r>
              <a:rPr lang="en-GB" dirty="0" smtClean="0"/>
              <a:t>Plan and implementing learning</a:t>
            </a:r>
          </a:p>
          <a:p>
            <a:r>
              <a:rPr lang="en-GB" dirty="0" smtClean="0"/>
              <a:t>Assess performance in practice</a:t>
            </a:r>
          </a:p>
          <a:p>
            <a:r>
              <a:rPr lang="en-GB" dirty="0" smtClean="0"/>
              <a:t>Evaluate the learning experience</a:t>
            </a:r>
          </a:p>
          <a:p>
            <a:r>
              <a:rPr lang="en-GB" dirty="0" smtClean="0"/>
              <a:t>Reflect on the experience and plan to improve performance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16635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Submitting the application - course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Pass the course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Course leader will send us a list of names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You’ll hear back from us to say you’re accredited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000" dirty="0" smtClean="0"/>
              <a:t>Easy </a:t>
            </a:r>
            <a:r>
              <a:rPr lang="en-GB" sz="4000" dirty="0" err="1" smtClean="0"/>
              <a:t>PEASy</a:t>
            </a:r>
            <a:r>
              <a:rPr lang="en-GB" sz="4000" dirty="0" smtClean="0"/>
              <a:t>!</a:t>
            </a:r>
            <a:endParaRPr lang="en-GB" sz="4000" dirty="0"/>
          </a:p>
        </p:txBody>
      </p:sp>
      <p:pic>
        <p:nvPicPr>
          <p:cNvPr id="1026" name="Picture 2" descr="http://www.foodnavigator-usa.com/var/plain_site/storage/images/publications/food-beverage-nutrition/foodnavigator-usa.com/market/us-pea-protein-market-ready-to-explode/7862544-1-eng-GB/US-pea-protein-market-ready-to-explode_strict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53" y="5185817"/>
            <a:ext cx="2451147" cy="1378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88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Submitting the application - experiential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Submit everything through CPD Now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Fill in the fields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Download the Word document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Fill it in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Attach it to your CPD Now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Press submit</a:t>
            </a:r>
          </a:p>
        </p:txBody>
      </p:sp>
    </p:spTree>
    <p:extLst>
      <p:ext uri="{BB962C8B-B14F-4D97-AF65-F5344CB8AC3E}">
        <p14:creationId xmlns="" xmlns:p14="http://schemas.microsoft.com/office/powerpoint/2010/main" val="27809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2 </a:t>
            </a:r>
            <a:r>
              <a:rPr lang="en-GB" dirty="0" err="1" smtClean="0"/>
              <a:t>attestors</a:t>
            </a:r>
            <a:r>
              <a:rPr lang="en-GB" dirty="0"/>
              <a:t> </a:t>
            </a:r>
            <a:r>
              <a:rPr lang="en-GB" dirty="0" smtClean="0"/>
              <a:t>(referees) and 1 assessor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557" y="2336872"/>
            <a:ext cx="7119256" cy="4227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err="1" smtClean="0"/>
              <a:t>Attestors</a:t>
            </a:r>
            <a:r>
              <a:rPr lang="en-GB" u="sng" dirty="0" smtClean="0"/>
              <a:t> (referees)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Your line manager/head of department/university lecturer or similar – must be registered with HCPC, NMC, GMC or similar.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Peer, learner or former learner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u="sng" dirty="0" smtClean="0"/>
              <a:t>Assessor – they have the final say</a:t>
            </a:r>
          </a:p>
          <a:p>
            <a:pPr marL="0" indent="0">
              <a:buNone/>
            </a:pPr>
            <a:r>
              <a:rPr lang="en-GB" dirty="0" smtClean="0"/>
              <a:t>A College of Radiographers Assessor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652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7" y="0"/>
            <a:ext cx="7770266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418161" y="5677469"/>
            <a:ext cx="1187355" cy="409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13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40" y="0"/>
            <a:ext cx="599052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67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Further hints and 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556" y="2156346"/>
            <a:ext cx="7420727" cy="454470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It might seem obvious but some people do miss these:</a:t>
            </a:r>
          </a:p>
          <a:p>
            <a:r>
              <a:rPr lang="en-GB" dirty="0" smtClean="0"/>
              <a:t>Proof read your submission carefully.  Assessors often comment on spelling, grammar and punctuation if it's poor.</a:t>
            </a:r>
          </a:p>
          <a:p>
            <a:r>
              <a:rPr lang="en-GB" dirty="0" smtClean="0"/>
              <a:t>Ensure that you've included evidence that clearly shows you meet the </a:t>
            </a:r>
            <a:r>
              <a:rPr lang="en-GB" b="1" dirty="0" smtClean="0"/>
              <a:t>6 learning outcomes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Provide references (Harvard, Vancouver, whatever) where appropriate.</a:t>
            </a:r>
          </a:p>
          <a:p>
            <a:r>
              <a:rPr lang="en-GB" dirty="0" smtClean="0"/>
              <a:t>Where it says “reflection” it doesn’t mean “state briefly”.</a:t>
            </a:r>
          </a:p>
          <a:p>
            <a:r>
              <a:rPr lang="en-GB" dirty="0" smtClean="0"/>
              <a:t>Sell yourself.  If it isn't in the application, the assessor won't know you do 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692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You’ve been accredited!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Your name appears on the list of Accredited Practice Educators.</a:t>
            </a:r>
          </a:p>
          <a:p>
            <a:r>
              <a:rPr lang="en-GB" dirty="0" smtClean="0"/>
              <a:t>You have 5 years before you need to be re-accredited.</a:t>
            </a:r>
          </a:p>
          <a:p>
            <a:r>
              <a:rPr lang="en-GB" dirty="0" smtClean="0"/>
              <a:t>You’ll be able to put it on your CV, discuss it at your PDP and tell the HCPC about your CPD.</a:t>
            </a:r>
          </a:p>
          <a:p>
            <a:r>
              <a:rPr lang="en-GB" dirty="0" smtClean="0"/>
              <a:t>Tell your colleagues, manager and students – there aren’t many Accredited Practice Educators, you’re one of a small but select group!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294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we’re going to cover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092569" y="2336872"/>
            <a:ext cx="6545243" cy="422721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The aim of this session is to introduce you to the various CoR Accreditation Schemes: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b="1" dirty="0" smtClean="0"/>
              <a:t>Practice Educator Accreditation </a:t>
            </a:r>
            <a:r>
              <a:rPr lang="en-GB" b="1" dirty="0" smtClean="0"/>
              <a:t>Scheme (PEAS) *</a:t>
            </a:r>
            <a:endParaRPr lang="en-GB" b="1" dirty="0" smtClean="0"/>
          </a:p>
          <a:p>
            <a:pPr marL="0" indent="0">
              <a:buFont typeface="Arial" pitchFamily="34" charset="0"/>
              <a:buChar char="•"/>
            </a:pPr>
            <a:r>
              <a:rPr lang="en-GB" b="1" dirty="0" smtClean="0"/>
              <a:t> Advanced Practitioner Accreditation Scheme</a:t>
            </a:r>
          </a:p>
          <a:p>
            <a:pPr marL="0" indent="0">
              <a:buFont typeface="Arial" pitchFamily="34" charset="0"/>
              <a:buChar char="•"/>
            </a:pPr>
            <a:r>
              <a:rPr lang="en-GB" b="1" dirty="0" smtClean="0"/>
              <a:t> Consultant Practitioner Accreditation Scheme</a:t>
            </a:r>
          </a:p>
          <a:p>
            <a:pPr marL="0" indent="0">
              <a:buNone/>
            </a:pPr>
            <a:r>
              <a:rPr lang="en-GB" dirty="0" smtClean="0"/>
              <a:t> and to encourage you to </a:t>
            </a:r>
            <a:r>
              <a:rPr lang="en-GB" dirty="0" smtClean="0"/>
              <a:t>think about these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Font typeface="Arial" pitchFamily="34" charset="0"/>
              <a:buChar char="•"/>
            </a:pPr>
            <a:r>
              <a:rPr lang="en-GB" dirty="0" smtClean="0"/>
              <a:t>Not covering Assistant Practitioner </a:t>
            </a:r>
            <a:r>
              <a:rPr lang="en-GB" dirty="0" smtClean="0"/>
              <a:t>Accreditation Scheme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By the end of this session you should be able to:</a:t>
            </a:r>
          </a:p>
          <a:p>
            <a:pPr lvl="1"/>
            <a:r>
              <a:rPr lang="en-GB" dirty="0" smtClean="0"/>
              <a:t>Describe the various schemes</a:t>
            </a:r>
          </a:p>
          <a:p>
            <a:pPr lvl="1"/>
            <a:r>
              <a:rPr lang="en-GB" dirty="0" smtClean="0"/>
              <a:t>Understand the various assessment criteria</a:t>
            </a:r>
          </a:p>
          <a:p>
            <a:pPr lvl="1"/>
            <a:r>
              <a:rPr lang="en-GB" dirty="0" smtClean="0"/>
              <a:t>Formulate and submit an application or support others to do so</a:t>
            </a:r>
          </a:p>
        </p:txBody>
      </p:sp>
    </p:spTree>
    <p:extLst>
      <p:ext uri="{BB962C8B-B14F-4D97-AF65-F5344CB8AC3E}">
        <p14:creationId xmlns="" xmlns:p14="http://schemas.microsoft.com/office/powerpoint/2010/main" val="23837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isn’t hard to get accredited.</a:t>
            </a:r>
          </a:p>
          <a:p>
            <a:r>
              <a:rPr lang="en-GB" dirty="0" smtClean="0"/>
              <a:t>You don’t need to be an educational expert.</a:t>
            </a:r>
          </a:p>
          <a:p>
            <a:r>
              <a:rPr lang="en-GB" dirty="0" smtClean="0"/>
              <a:t>You do need to do some reading, writing and reflection.</a:t>
            </a:r>
          </a:p>
          <a:p>
            <a:r>
              <a:rPr lang="en-GB" dirty="0" smtClean="0"/>
              <a:t>You don’t need to do a course.</a:t>
            </a:r>
          </a:p>
          <a:p>
            <a:r>
              <a:rPr lang="en-GB" dirty="0" smtClean="0"/>
              <a:t>Your students will thank you because the quality of your teaching </a:t>
            </a:r>
            <a:r>
              <a:rPr lang="en-GB" i="1" dirty="0" smtClean="0"/>
              <a:t>will</a:t>
            </a:r>
            <a:r>
              <a:rPr lang="en-GB" dirty="0" smtClean="0"/>
              <a:t> improve.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52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NHS Employers (2012) 2012 Results, [Online], Available: http://nhsstaffsurveys.com/cms/uploads/NHS%20staff%20survey%202012_nationalbriefing_final.pdf [10 Jul 2013].</a:t>
            </a:r>
          </a:p>
          <a:p>
            <a:pPr marL="0" indent="0">
              <a:buNone/>
            </a:pPr>
            <a:r>
              <a:rPr lang="en-GB" sz="1800" dirty="0"/>
              <a:t>The College of Radiographers (2010) Analysis of student clinical placement experience survey, [Online], Available: https://www.sor.org/learning/document-library/analysis-student-clinical-placement-experience-survey [10 Jul 2013].</a:t>
            </a:r>
          </a:p>
          <a:p>
            <a:pPr marL="0" indent="0">
              <a:buNone/>
            </a:pPr>
            <a:r>
              <a:rPr lang="en-GB" sz="1800" dirty="0"/>
              <a:t>The College of Radiographers (2011) Practice Educator Accreditation Scheme Guidance: Practice Educators, London: The College of Radiographers.</a:t>
            </a:r>
          </a:p>
          <a:p>
            <a:pPr marL="0" indent="0">
              <a:buNone/>
            </a:pPr>
            <a:r>
              <a:rPr lang="en-GB" sz="1800" dirty="0"/>
              <a:t>The College of Radiographers (</a:t>
            </a:r>
            <a:r>
              <a:rPr lang="en-GB" sz="1800" dirty="0" err="1"/>
              <a:t>n.d</a:t>
            </a:r>
            <a:r>
              <a:rPr lang="en-GB" sz="1800" dirty="0"/>
              <a:t>) Practice Educator Accreditation Scheme Guidance: Higher Education Institutions (HEIs), The College of Radiographers.</a:t>
            </a:r>
          </a:p>
          <a:p>
            <a:pPr marL="0" indent="0">
              <a:buNone/>
            </a:pPr>
            <a:r>
              <a:rPr lang="en-GB" sz="1800" dirty="0"/>
              <a:t>The College of Radiographers (</a:t>
            </a:r>
            <a:r>
              <a:rPr lang="en-GB" sz="1800" dirty="0" err="1"/>
              <a:t>n.d.</a:t>
            </a:r>
            <a:r>
              <a:rPr lang="en-GB" sz="1800" dirty="0"/>
              <a:t>) Practice Educators [online] http://www.sor.org/career-progression/practice-educators[accessed 19th June 2014</a:t>
            </a:r>
            <a:r>
              <a:rPr lang="en-GB" sz="1800" dirty="0" smtClean="0"/>
              <a:t>]</a:t>
            </a:r>
            <a:endParaRPr lang="en-GB" sz="1800" dirty="0"/>
          </a:p>
        </p:txBody>
      </p:sp>
    </p:spTree>
    <p:extLst>
      <p:ext uri="{BB962C8B-B14F-4D97-AF65-F5344CB8AC3E}">
        <p14:creationId xmlns="" xmlns:p14="http://schemas.microsoft.com/office/powerpoint/2010/main" val="2485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43" y="2943874"/>
            <a:ext cx="2512542" cy="3782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04163" y="5648977"/>
            <a:ext cx="3146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hlinkClick r:id="rId3"/>
              </a:rPr>
              <a:t>LouiseC@sor.org</a:t>
            </a:r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  <a:hlinkClick r:id="rId4"/>
              </a:rPr>
              <a:t>MariaM@sor.org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90" y="2265257"/>
            <a:ext cx="22479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779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Advanced &amp; Consultant Practitioner Accreditation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the CoR says: </a:t>
            </a:r>
            <a:br>
              <a:rPr lang="en-GB" dirty="0" smtClean="0"/>
            </a:br>
            <a:r>
              <a:rPr lang="en-GB" dirty="0" smtClean="0"/>
              <a:t>Education and Career </a:t>
            </a:r>
            <a:r>
              <a:rPr lang="en-GB" dirty="0" smtClean="0"/>
              <a:t>Framework (ECF)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Online tool.</a:t>
            </a:r>
          </a:p>
          <a:p>
            <a:r>
              <a:rPr lang="en-GB" dirty="0" smtClean="0"/>
              <a:t>Use to support individual professional development.</a:t>
            </a:r>
          </a:p>
          <a:p>
            <a:r>
              <a:rPr lang="en-GB" dirty="0" smtClean="0"/>
              <a:t>Includes case studies</a:t>
            </a:r>
          </a:p>
          <a:p>
            <a:r>
              <a:rPr lang="en-GB" dirty="0" smtClean="0"/>
              <a:t>Pick “Advanced practitioner” as your desired role to see the 28 outcomes associated with this tier.</a:t>
            </a:r>
          </a:p>
          <a:p>
            <a:pPr>
              <a:buNone/>
            </a:pPr>
            <a:endParaRPr lang="en-GB" dirty="0" smtClean="0"/>
          </a:p>
          <a:p>
            <a:pPr lvl="0"/>
            <a:r>
              <a:rPr lang="en-GB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College of Radiographers (2013) </a:t>
            </a:r>
            <a:r>
              <a:rPr lang="en-GB" sz="19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Education and Career Framework</a:t>
            </a:r>
            <a:r>
              <a:rPr lang="en-GB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London: College of Radiographers.</a:t>
            </a:r>
            <a:endParaRPr lang="en-GB" sz="1900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Linking your role to the 4 core functions of higher level practice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Expert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Professional leadership and consultancy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Education, training and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Practice and service development, research and evaluation</a:t>
            </a:r>
          </a:p>
          <a:p>
            <a:pPr lvl="0"/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Department of Health (2000) </a:t>
            </a:r>
            <a:r>
              <a:rPr lang="en-GB" sz="1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Meeting the Challenge: A Strategy for the Allied Health Professions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London: Department of Health.</a:t>
            </a:r>
            <a:endParaRPr lang="en-GB" sz="18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become accredited?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You’re a busy person</a:t>
            </a:r>
          </a:p>
          <a:p>
            <a:r>
              <a:rPr lang="en-GB" dirty="0" smtClean="0"/>
              <a:t>You work long days</a:t>
            </a:r>
          </a:p>
          <a:p>
            <a:r>
              <a:rPr lang="en-GB" dirty="0" smtClean="0"/>
              <a:t>You want a home life</a:t>
            </a:r>
          </a:p>
          <a:p>
            <a:r>
              <a:rPr lang="en-GB" dirty="0" smtClean="0"/>
              <a:t>Your job description doesn’t say “advanced practitioner”</a:t>
            </a:r>
          </a:p>
          <a:p>
            <a:r>
              <a:rPr lang="en-GB" dirty="0" smtClean="0"/>
              <a:t>Nobody you work with is accredited</a:t>
            </a:r>
          </a:p>
          <a:p>
            <a:r>
              <a:rPr lang="en-GB" dirty="0" smtClean="0"/>
              <a:t>You don’t use CPD Now</a:t>
            </a:r>
          </a:p>
          <a:p>
            <a:r>
              <a:rPr lang="en-GB" dirty="0" smtClean="0"/>
              <a:t>Your manager hasn’t mentioned it</a:t>
            </a:r>
          </a:p>
          <a:p>
            <a:r>
              <a:rPr lang="en-GB" dirty="0" smtClean="0"/>
              <a:t>You don’t have time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4115" y="2336872"/>
            <a:ext cx="6483698" cy="42272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You’re a busy person</a:t>
            </a:r>
          </a:p>
          <a:p>
            <a:pPr marL="0" indent="0">
              <a:buNone/>
            </a:pPr>
            <a:r>
              <a:rPr lang="en-GB" dirty="0" smtClean="0"/>
              <a:t>You work long days</a:t>
            </a:r>
          </a:p>
          <a:p>
            <a:pPr marL="0" indent="0">
              <a:buNone/>
            </a:pPr>
            <a:r>
              <a:rPr lang="en-GB" dirty="0" smtClean="0"/>
              <a:t>You want a home life</a:t>
            </a:r>
          </a:p>
          <a:p>
            <a:pPr marL="0" indent="0">
              <a:buNone/>
            </a:pPr>
            <a:r>
              <a:rPr lang="en-GB" dirty="0" smtClean="0"/>
              <a:t>Your job description doesn’t say “advanced practitioner”</a:t>
            </a:r>
          </a:p>
          <a:p>
            <a:pPr marL="0" indent="0">
              <a:buNone/>
            </a:pPr>
            <a:r>
              <a:rPr lang="en-GB" dirty="0" smtClean="0"/>
              <a:t>Nobody you work with is accredited</a:t>
            </a:r>
          </a:p>
          <a:p>
            <a:pPr marL="0" indent="0">
              <a:buNone/>
            </a:pPr>
            <a:r>
              <a:rPr lang="en-GB" dirty="0" smtClean="0"/>
              <a:t>You don’t use CPD Now</a:t>
            </a:r>
          </a:p>
          <a:p>
            <a:pPr marL="0" indent="0">
              <a:buNone/>
            </a:pPr>
            <a:r>
              <a:rPr lang="en-GB" dirty="0" smtClean="0"/>
              <a:t>Your manager hasn’t mentioned it</a:t>
            </a:r>
          </a:p>
          <a:p>
            <a:pPr marL="0" indent="0">
              <a:buNone/>
            </a:pPr>
            <a:r>
              <a:rPr lang="en-GB" dirty="0" smtClean="0"/>
              <a:t>You don’t have time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value of accreditation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607" y="2074985"/>
            <a:ext cx="6589205" cy="458958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720"/>
              </a:spcBef>
            </a:pPr>
            <a:r>
              <a:rPr lang="en-GB" sz="2900" dirty="0" smtClean="0"/>
              <a:t>National consistency in the standards of practice.</a:t>
            </a:r>
          </a:p>
          <a:p>
            <a:pPr>
              <a:spcBef>
                <a:spcPts val="720"/>
              </a:spcBef>
            </a:pPr>
            <a:r>
              <a:rPr lang="en-GB" sz="2900" dirty="0" smtClean="0"/>
              <a:t>Transferability of those standards across the NHS and other health care sectors.</a:t>
            </a:r>
          </a:p>
          <a:p>
            <a:pPr>
              <a:spcBef>
                <a:spcPts val="720"/>
              </a:spcBef>
            </a:pPr>
            <a:r>
              <a:rPr lang="en-GB" sz="2900" dirty="0" smtClean="0"/>
              <a:t>Recognise explicitly the professional achievements of individuals.</a:t>
            </a:r>
          </a:p>
          <a:p>
            <a:r>
              <a:rPr lang="en-GB" sz="2900" dirty="0" smtClean="0"/>
              <a:t>Clarity for professionals and service users on the nature of practice</a:t>
            </a:r>
            <a:r>
              <a:rPr lang="en-GB" sz="2900" dirty="0" smtClean="0"/>
              <a:t>.</a:t>
            </a:r>
            <a:r>
              <a:rPr lang="en-GB" sz="2900" dirty="0" smtClean="0"/>
              <a:t> Promote the value of practice skills and status.</a:t>
            </a:r>
          </a:p>
          <a:p>
            <a:r>
              <a:rPr lang="en-GB" sz="2900" dirty="0" smtClean="0"/>
              <a:t>Support the development of practitioners in a systematic way.</a:t>
            </a:r>
          </a:p>
          <a:p>
            <a:r>
              <a:rPr lang="en-GB" sz="2900" dirty="0" smtClean="0"/>
              <a:t>Support practitioners to remain demonstrably at the leading edge of their practice.</a:t>
            </a:r>
          </a:p>
          <a:p>
            <a:pPr marL="228600" lvl="2">
              <a:spcBef>
                <a:spcPts val="1000"/>
              </a:spcBef>
            </a:pPr>
            <a:r>
              <a:rPr lang="en-GB" sz="2900" dirty="0" smtClean="0"/>
              <a:t>Build on existing frameworks to enhance practice</a:t>
            </a:r>
            <a:r>
              <a:rPr lang="en-GB" sz="2900" dirty="0" smtClean="0"/>
              <a:t>.</a:t>
            </a:r>
            <a:r>
              <a:rPr lang="en-GB" sz="29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GB" sz="29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28600" lvl="2">
              <a:spcBef>
                <a:spcPts val="1000"/>
              </a:spcBef>
              <a:buNone/>
            </a:pPr>
            <a:r>
              <a:rPr lang="en-GB" sz="1600" dirty="0" smtClean="0">
                <a:ea typeface="Verdana" pitchFamily="34" charset="0"/>
                <a:cs typeface="Verdana" pitchFamily="34" charset="0"/>
              </a:rPr>
              <a:t>	Adapted </a:t>
            </a:r>
            <a:r>
              <a:rPr lang="en-GB" sz="1600" dirty="0" smtClean="0">
                <a:ea typeface="Verdana" pitchFamily="34" charset="0"/>
                <a:cs typeface="Verdana" pitchFamily="34" charset="0"/>
              </a:rPr>
              <a:t>from </a:t>
            </a:r>
            <a:r>
              <a:rPr lang="en-GB" sz="1600" dirty="0" smtClean="0">
                <a:ea typeface="Verdana" pitchFamily="34" charset="0"/>
                <a:cs typeface="Raavi" pitchFamily="34" charset="0"/>
              </a:rPr>
              <a:t>advanced practitioner accreditation in </a:t>
            </a:r>
            <a:r>
              <a:rPr lang="en-GB" sz="1600" i="1" dirty="0" smtClean="0">
                <a:ea typeface="Verdana" pitchFamily="34" charset="0"/>
                <a:cs typeface="Raavi" pitchFamily="34" charset="0"/>
              </a:rPr>
              <a:t>Education and Professional Development Strategy: New Directions (</a:t>
            </a:r>
            <a:r>
              <a:rPr lang="en-GB" sz="1600" dirty="0" smtClean="0">
                <a:ea typeface="Verdana" pitchFamily="34" charset="0"/>
                <a:cs typeface="Raavi" pitchFamily="34" charset="0"/>
              </a:rPr>
              <a:t>SCoR, 2010)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road to accreditation</a:t>
            </a:r>
            <a:endParaRPr lang="en-GB" dirty="0"/>
          </a:p>
        </p:txBody>
      </p:sp>
      <p:pic>
        <p:nvPicPr>
          <p:cNvPr id="4" name="Content Placeholder 3" descr="E:\My Documents\+Work\Images\Misc\paper-pile-transparen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9865" y="1949162"/>
            <a:ext cx="2593696" cy="2593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 bwMode="auto">
          <a:xfrm>
            <a:off x="2510779" y="4549259"/>
            <a:ext cx="1964509" cy="61182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07950" cap="rnd" cmpd="sng" algn="ctr">
            <a:solidFill>
              <a:schemeClr val="accent3"/>
            </a:solidFill>
            <a:prstDash val="solid"/>
            <a:round/>
            <a:headEnd type="none" w="med" len="med"/>
            <a:tailEnd type="stealth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4808046" y="3756176"/>
            <a:ext cx="3748217" cy="2616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My Documents\+Work\Images\CPD Now\cpd-now-graph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23972" y="2338334"/>
            <a:ext cx="2309793" cy="721810"/>
          </a:xfrm>
          <a:prstGeom prst="rect">
            <a:avLst/>
          </a:prstGeom>
          <a:noFill/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…CPD Now Accreditation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023" y="2336872"/>
            <a:ext cx="6606790" cy="422721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Advanced and Consultant practitioners must have CPD Now accreditation:</a:t>
            </a:r>
          </a:p>
          <a:p>
            <a:pPr lvl="0"/>
            <a:r>
              <a:rPr lang="en-GB" dirty="0" smtClean="0"/>
              <a:t>12 pieces of CPD evidence.</a:t>
            </a:r>
          </a:p>
          <a:p>
            <a:pPr lvl="0"/>
            <a:r>
              <a:rPr lang="en-GB" dirty="0" smtClean="0"/>
              <a:t>Must be recent – done within the last 2 years.</a:t>
            </a:r>
          </a:p>
          <a:p>
            <a:pPr lvl="0"/>
            <a:r>
              <a:rPr lang="en-GB" dirty="0" smtClean="0"/>
              <a:t>Must be linked to at least 6 CPD Now framework outcomes.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accreditation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“To attest to and approve as meeting a prescribed standard”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“Reward or recognition for those who meet the standards”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“A process in which certification of competency, authority, or credibility is presented”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application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554" y="2136532"/>
            <a:ext cx="6756258" cy="451045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Enter summary of work practise (~500 words)</a:t>
            </a:r>
            <a:r>
              <a:rPr lang="en-GB" dirty="0" smtClean="0"/>
              <a:t> </a:t>
            </a:r>
            <a:r>
              <a:rPr lang="en-GB" dirty="0" smtClean="0"/>
              <a:t>- don’t </a:t>
            </a:r>
            <a:r>
              <a:rPr lang="en-GB" dirty="0" smtClean="0"/>
              <a:t>waffle </a:t>
            </a:r>
            <a:endParaRPr lang="en-GB" dirty="0" smtClean="0"/>
          </a:p>
          <a:p>
            <a:r>
              <a:rPr lang="en-GB" dirty="0" smtClean="0"/>
              <a:t>Select CPD (6 minimum)</a:t>
            </a:r>
          </a:p>
          <a:p>
            <a:r>
              <a:rPr lang="en-GB" dirty="0" smtClean="0"/>
              <a:t>They should </a:t>
            </a:r>
            <a:r>
              <a:rPr lang="en-GB" i="1" dirty="0" smtClean="0"/>
              <a:t>clearly</a:t>
            </a:r>
            <a:r>
              <a:rPr lang="en-GB" dirty="0" smtClean="0"/>
              <a:t> show how you meet/are working towards the 4 core functions</a:t>
            </a:r>
          </a:p>
          <a:p>
            <a:r>
              <a:rPr lang="en-GB" dirty="0" smtClean="0"/>
              <a:t>Use the terminology of the functions where possible</a:t>
            </a:r>
          </a:p>
          <a:p>
            <a:r>
              <a:rPr lang="en-GB" dirty="0" smtClean="0"/>
              <a:t>Enter </a:t>
            </a:r>
            <a:r>
              <a:rPr lang="en-GB" dirty="0" smtClean="0"/>
              <a:t>personal statement (~1500 words)</a:t>
            </a:r>
          </a:p>
          <a:p>
            <a:r>
              <a:rPr lang="en-GB" dirty="0" smtClean="0"/>
              <a:t>Select and invite 2 </a:t>
            </a:r>
            <a:r>
              <a:rPr lang="en-GB" dirty="0" err="1" smtClean="0"/>
              <a:t>attestors</a:t>
            </a:r>
            <a:r>
              <a:rPr lang="en-GB" dirty="0" smtClean="0"/>
              <a:t> – registered professionals</a:t>
            </a:r>
            <a:endParaRPr lang="en-GB" dirty="0" smtClean="0"/>
          </a:p>
          <a:p>
            <a:r>
              <a:rPr lang="en-GB" dirty="0" smtClean="0"/>
              <a:t>Invite </a:t>
            </a:r>
            <a:r>
              <a:rPr lang="en-GB" dirty="0" smtClean="0"/>
              <a:t>SCoR – CoR Assessor </a:t>
            </a:r>
            <a:r>
              <a:rPr lang="en-GB" dirty="0" smtClean="0"/>
              <a:t>only sees your application, not whole </a:t>
            </a:r>
            <a:r>
              <a:rPr lang="en-GB" dirty="0" smtClean="0"/>
              <a:t>portfolio - AAB</a:t>
            </a:r>
            <a:endParaRPr lang="en-GB" dirty="0" smtClean="0"/>
          </a:p>
          <a:p>
            <a:r>
              <a:rPr lang="en-GB" dirty="0" smtClean="0"/>
              <a:t>Approve or </a:t>
            </a:r>
            <a:r>
              <a:rPr lang="en-GB" dirty="0" smtClean="0"/>
              <a:t>defer – final decision by </a:t>
            </a:r>
            <a:r>
              <a:rPr lang="en-GB" dirty="0" err="1" smtClean="0"/>
              <a:t>CBoT</a:t>
            </a:r>
            <a:endParaRPr lang="en-GB" dirty="0" smtClean="0"/>
          </a:p>
          <a:p>
            <a:r>
              <a:rPr lang="en-GB" dirty="0" smtClean="0"/>
              <a:t>Feedback</a:t>
            </a:r>
          </a:p>
          <a:p>
            <a:endParaRPr lang="en-GB" dirty="0" smtClean="0"/>
          </a:p>
          <a:p>
            <a:pPr lvl="0"/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761" y="2336872"/>
            <a:ext cx="6765051" cy="4227213"/>
          </a:xfrm>
        </p:spPr>
        <p:txBody>
          <a:bodyPr/>
          <a:lstStyle/>
          <a:p>
            <a:r>
              <a:rPr lang="en-GB" dirty="0" smtClean="0"/>
              <a:t>Accreditation provides evidence that you meet standards.</a:t>
            </a:r>
          </a:p>
          <a:p>
            <a:r>
              <a:rPr lang="en-GB" dirty="0" smtClean="0"/>
              <a:t>Accreditation gives the public and colleagues confidence in your abilities.</a:t>
            </a:r>
          </a:p>
          <a:p>
            <a:r>
              <a:rPr lang="en-GB" dirty="0" smtClean="0"/>
              <a:t>Accreditation may seem difficult – it isn’t.</a:t>
            </a:r>
          </a:p>
          <a:p>
            <a:r>
              <a:rPr lang="en-GB" dirty="0" smtClean="0"/>
              <a:t>Planning is important – check out CPD Now.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43" y="2943874"/>
            <a:ext cx="2512542" cy="37823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04163" y="5648977"/>
            <a:ext cx="3146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hlinkClick r:id="rId3"/>
              </a:rPr>
              <a:t>LouiseC@sor.org</a:t>
            </a:r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  <a:hlinkClick r:id="rId4"/>
              </a:rPr>
              <a:t>MariaM@sor.org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90" y="2265257"/>
            <a:ext cx="22479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779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PEAS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worked with Chartered Society of Physiotherapists and the College of Occupational Therapists</a:t>
            </a:r>
          </a:p>
          <a:p>
            <a:r>
              <a:rPr lang="en-GB" dirty="0" smtClean="0"/>
              <a:t>Equivalent to their own practice educator schemes</a:t>
            </a:r>
          </a:p>
          <a:p>
            <a:pPr lvl="1"/>
            <a:r>
              <a:rPr lang="en-GB" dirty="0" smtClean="0"/>
              <a:t>Accreditation of Clinical Educators Scheme (ACE)</a:t>
            </a:r>
          </a:p>
          <a:p>
            <a:pPr lvl="1"/>
            <a:r>
              <a:rPr lang="en-GB" dirty="0" smtClean="0"/>
              <a:t>Accreditation of Practice Placement Educators Scheme (</a:t>
            </a:r>
            <a:r>
              <a:rPr lang="en-GB" dirty="0" err="1" smtClean="0"/>
              <a:t>APPlES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When we approve a PEAS course the CSP and COT recognise that approval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007">
            <a:off x="1079274" y="5531045"/>
            <a:ext cx="988868" cy="1382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26" y="4221761"/>
            <a:ext cx="1224174" cy="133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359">
            <a:off x="6315004" y="5946849"/>
            <a:ext cx="900392" cy="85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880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SCoR’s</a:t>
            </a:r>
            <a:r>
              <a:rPr lang="en-GB" dirty="0" smtClean="0"/>
              <a:t> thoughts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Educating and developing the radiographic workforce is important.</a:t>
            </a:r>
          </a:p>
          <a:p>
            <a:r>
              <a:rPr lang="en-GB" dirty="0" smtClean="0"/>
              <a:t>Students are becoming more challenging – Having a qualification or reflecting on your experiences will help you to deal with them effectively.</a:t>
            </a:r>
          </a:p>
          <a:p>
            <a:r>
              <a:rPr lang="en-GB" dirty="0" smtClean="0"/>
              <a:t>Practice Educator accreditation gives you professional and national recognition for your role.</a:t>
            </a:r>
          </a:p>
        </p:txBody>
      </p:sp>
    </p:spTree>
    <p:extLst>
      <p:ext uri="{BB962C8B-B14F-4D97-AF65-F5344CB8AC3E}">
        <p14:creationId xmlns="" xmlns:p14="http://schemas.microsoft.com/office/powerpoint/2010/main" val="24314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836" y="753228"/>
            <a:ext cx="5804808" cy="1080938"/>
          </a:xfrm>
        </p:spPr>
        <p:txBody>
          <a:bodyPr/>
          <a:lstStyle/>
          <a:p>
            <a:r>
              <a:rPr lang="en-GB" dirty="0" smtClean="0"/>
              <a:t>We have a lot of thoughts!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Provides evidence that you are carrying out and recording CPD that will benefit the service you provide – educating students is part of the service.</a:t>
            </a:r>
          </a:p>
          <a:p>
            <a:r>
              <a:rPr lang="en-GB" dirty="0"/>
              <a:t>Formalises good practice</a:t>
            </a:r>
          </a:p>
          <a:p>
            <a:r>
              <a:rPr lang="en-GB" dirty="0"/>
              <a:t>Shows learners that you are good person to come to for help and support.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676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CPD Now framework</a:t>
            </a:r>
            <a:endParaRPr lang="en-GB" dirty="0"/>
          </a:p>
        </p:txBody>
      </p:sp>
      <p:pic>
        <p:nvPicPr>
          <p:cNvPr id="4" name="Content Placeholder 4" descr="CPD Now front p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0042" y="2106635"/>
            <a:ext cx="3914775" cy="356440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529444" y="2336874"/>
            <a:ext cx="2796240" cy="2797834"/>
          </a:xfrm>
        </p:spPr>
        <p:txBody>
          <a:bodyPr>
            <a:normAutofit/>
          </a:bodyPr>
          <a:lstStyle/>
          <a:p>
            <a:r>
              <a:rPr lang="en-GB" b="1" dirty="0" smtClean="0"/>
              <a:t>Personal details</a:t>
            </a:r>
          </a:p>
          <a:p>
            <a:pPr lvl="1"/>
            <a:r>
              <a:rPr lang="en-GB" sz="1600" b="1" dirty="0" smtClean="0"/>
              <a:t>Name, address, </a:t>
            </a:r>
            <a:r>
              <a:rPr lang="en-GB" sz="1600" b="1" dirty="0" err="1" smtClean="0"/>
              <a:t>DoB</a:t>
            </a:r>
            <a:r>
              <a:rPr lang="en-GB" sz="1600" b="1" dirty="0" smtClean="0"/>
              <a:t>, phone numbers , job role, place of work</a:t>
            </a:r>
          </a:p>
          <a:p>
            <a:pPr lvl="1"/>
            <a:endParaRPr lang="en-GB" sz="1600" b="1" dirty="0" smtClean="0"/>
          </a:p>
          <a:p>
            <a:pPr lvl="1"/>
            <a:r>
              <a:rPr lang="en-GB" sz="1600" b="1" dirty="0" smtClean="0"/>
              <a:t>Learning objectives – what do you need to know to do your job better?</a:t>
            </a:r>
          </a:p>
          <a:p>
            <a:pPr lvl="1"/>
            <a:r>
              <a:rPr lang="en-GB" sz="1600" b="1" dirty="0" smtClean="0"/>
              <a:t>How are you going to  do it?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</a:t>
            </a:r>
            <a:r>
              <a:rPr lang="en-GB" dirty="0" err="1" smtClean="0"/>
              <a:t>vs</a:t>
            </a:r>
            <a:r>
              <a:rPr lang="en-GB" dirty="0" smtClean="0"/>
              <a:t> Reflection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defTabSz="985838">
              <a:buNone/>
              <a:tabLst>
                <a:tab pos="1617663" algn="l"/>
              </a:tabLst>
            </a:pPr>
            <a:r>
              <a:rPr lang="en-GB" u="sng" dirty="0" smtClean="0"/>
              <a:t>Evaluate</a:t>
            </a:r>
            <a:r>
              <a:rPr lang="en-GB" dirty="0" smtClean="0"/>
              <a:t>	=	How useful the CPD activity was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defTabSz="985838">
              <a:buNone/>
              <a:tabLst>
                <a:tab pos="1617663" algn="l"/>
              </a:tabLst>
            </a:pPr>
            <a:r>
              <a:rPr lang="en-GB" u="sng" dirty="0" smtClean="0"/>
              <a:t>Reflect</a:t>
            </a:r>
            <a:r>
              <a:rPr lang="en-GB" dirty="0" smtClean="0"/>
              <a:t>	=	Use the questions in CPD Now 			or a reflective model like 			Gibbs’</a:t>
            </a:r>
          </a:p>
          <a:p>
            <a:pPr marL="0" indent="0" defTabSz="985838">
              <a:buNone/>
              <a:tabLst>
                <a:tab pos="1617663" algn="l"/>
              </a:tabLst>
            </a:pPr>
            <a:r>
              <a:rPr lang="en-GB" i="1" dirty="0" smtClean="0"/>
              <a:t>Reflection</a:t>
            </a:r>
            <a:r>
              <a:rPr lang="en-GB" dirty="0" smtClean="0"/>
              <a:t> can help you </a:t>
            </a:r>
            <a:r>
              <a:rPr lang="en-GB" i="1" dirty="0" smtClean="0"/>
              <a:t>evaluate</a:t>
            </a:r>
            <a:r>
              <a:rPr lang="en-GB" dirty="0" smtClean="0"/>
              <a:t> your CPD and identify further learning</a:t>
            </a:r>
          </a:p>
          <a:p>
            <a:r>
              <a:rPr lang="en-GB" sz="1900" dirty="0" smtClean="0">
                <a:latin typeface="Trebuchet MS" panose="020B0603020202020204" pitchFamily="34" charset="0"/>
                <a:ea typeface="STXinwei"/>
                <a:cs typeface="Tahoma" panose="020B0604030504040204" pitchFamily="34" charset="0"/>
              </a:rPr>
              <a:t>Gibbs G, (1988), </a:t>
            </a:r>
            <a:r>
              <a:rPr lang="en-GB" sz="1900" i="1" dirty="0" smtClean="0">
                <a:latin typeface="Trebuchet MS" panose="020B0603020202020204" pitchFamily="34" charset="0"/>
                <a:ea typeface="STXinwei"/>
                <a:cs typeface="Tahoma" panose="020B0604030504040204" pitchFamily="34" charset="0"/>
              </a:rPr>
              <a:t>Learning by Doing: A Guide to Teaching and Learning Methods</a:t>
            </a:r>
            <a:r>
              <a:rPr lang="en-GB" sz="1900" dirty="0" smtClean="0">
                <a:latin typeface="Trebuchet MS" panose="020B0603020202020204" pitchFamily="34" charset="0"/>
                <a:ea typeface="STXinwei"/>
                <a:cs typeface="Tahoma" panose="020B0604030504040204" pitchFamily="34" charset="0"/>
              </a:rPr>
              <a:t>, Oxford: Further Education Unit, Oxford Polytechnic.</a:t>
            </a:r>
            <a:endParaRPr lang="en-GB" sz="19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Gibbs’ reflective cycle</a:t>
            </a:r>
            <a:endParaRPr lang="en-GB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1519238" y="2336800"/>
          <a:ext cx="7118350" cy="422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CoR PP template" id="{3EC73E52-4701-4E32-8030-33CDFC56C141}" vid="{68955BD1-C6FC-4433-89D2-32E36F93AE6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SCoR PP template - blackband</Template>
  <TotalTime>1340</TotalTime>
  <Words>1415</Words>
  <Application>Microsoft Office PowerPoint</Application>
  <PresentationFormat>On-screen Show (4:3)</PresentationFormat>
  <Paragraphs>191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Berlin</vt:lpstr>
      <vt:lpstr>The College’s Accreditation Schemes</vt:lpstr>
      <vt:lpstr>What we’re going to cover</vt:lpstr>
      <vt:lpstr>Defining accreditation</vt:lpstr>
      <vt:lpstr>Overview of the PEAS</vt:lpstr>
      <vt:lpstr>The SCoR’s thoughts</vt:lpstr>
      <vt:lpstr>We have a lot of thoughts!</vt:lpstr>
      <vt:lpstr>CPD Now framework</vt:lpstr>
      <vt:lpstr>Evaluation vs Reflection</vt:lpstr>
      <vt:lpstr>Gibbs’ reflective cycle</vt:lpstr>
      <vt:lpstr>Why good practice educators are important</vt:lpstr>
      <vt:lpstr>Key features of PEAS</vt:lpstr>
      <vt:lpstr>PEAS learning outcomes</vt:lpstr>
      <vt:lpstr>Submitting the application - course</vt:lpstr>
      <vt:lpstr>Submitting the application - experiential</vt:lpstr>
      <vt:lpstr>Your 2 attestors (referees) and 1 assessor</vt:lpstr>
      <vt:lpstr>Slide 16</vt:lpstr>
      <vt:lpstr>Slide 17</vt:lpstr>
      <vt:lpstr>Further hints and tips</vt:lpstr>
      <vt:lpstr>You’ve been accredited!</vt:lpstr>
      <vt:lpstr>In summary</vt:lpstr>
      <vt:lpstr>References</vt:lpstr>
      <vt:lpstr>Any questions</vt:lpstr>
      <vt:lpstr>Advanced &amp; Consultant Practitioner Accreditation</vt:lpstr>
      <vt:lpstr>What the CoR says:  Education and Career Framework (ECF)</vt:lpstr>
      <vt:lpstr>Linking your role to the 4 core functions of higher level practice</vt:lpstr>
      <vt:lpstr>Why become accredited?</vt:lpstr>
      <vt:lpstr>The value of accreditation</vt:lpstr>
      <vt:lpstr>The road to accreditation</vt:lpstr>
      <vt:lpstr>…CPD Now Accreditation</vt:lpstr>
      <vt:lpstr>The application process</vt:lpstr>
      <vt:lpstr>Summary</vt:lpstr>
      <vt:lpstr>Any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Coleman</dc:creator>
  <cp:lastModifiedBy>MariaMurray</cp:lastModifiedBy>
  <cp:revision>112</cp:revision>
  <dcterms:created xsi:type="dcterms:W3CDTF">2013-07-10T12:53:59Z</dcterms:created>
  <dcterms:modified xsi:type="dcterms:W3CDTF">2015-05-28T07:24:37Z</dcterms:modified>
</cp:coreProperties>
</file>