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56" r:id="rId2"/>
    <p:sldId id="257" r:id="rId3"/>
    <p:sldId id="259" r:id="rId4"/>
    <p:sldId id="290" r:id="rId5"/>
    <p:sldId id="287" r:id="rId6"/>
    <p:sldId id="260" r:id="rId7"/>
    <p:sldId id="266" r:id="rId8"/>
    <p:sldId id="283" r:id="rId9"/>
    <p:sldId id="284" r:id="rId10"/>
    <p:sldId id="273" r:id="rId11"/>
    <p:sldId id="285" r:id="rId12"/>
    <p:sldId id="274" r:id="rId13"/>
    <p:sldId id="275" r:id="rId14"/>
    <p:sldId id="276" r:id="rId15"/>
    <p:sldId id="277" r:id="rId16"/>
    <p:sldId id="278" r:id="rId17"/>
    <p:sldId id="298" r:id="rId18"/>
    <p:sldId id="280" r:id="rId19"/>
    <p:sldId id="296" r:id="rId20"/>
    <p:sldId id="293" r:id="rId21"/>
    <p:sldId id="302" r:id="rId22"/>
    <p:sldId id="300" r:id="rId23"/>
    <p:sldId id="301" r:id="rId24"/>
    <p:sldId id="279" r:id="rId25"/>
    <p:sldId id="299" r:id="rId26"/>
    <p:sldId id="26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6" autoAdjust="0"/>
  </p:normalViewPr>
  <p:slideViewPr>
    <p:cSldViewPr>
      <p:cViewPr>
        <p:scale>
          <a:sx n="66" d="100"/>
          <a:sy n="66" d="100"/>
        </p:scale>
        <p:origin x="-43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176728729487579"/>
          <c:y val="2.3224623592547688E-2"/>
          <c:w val="0.34733101550808082"/>
          <c:h val="0.926617776596251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Sheet2!$A$2:$A$26</c:f>
              <c:strCache>
                <c:ptCount val="25"/>
                <c:pt idx="0">
                  <c:v>Relationship with partner or sexual concerns T</c:v>
                </c:pt>
                <c:pt idx="1">
                  <c:v>Relationship with children</c:v>
                </c:pt>
                <c:pt idx="2">
                  <c:v>Relationship with others</c:v>
                </c:pt>
                <c:pt idx="3">
                  <c:v>Pain in the pelvis / lower abdomen / lower         tummy</c:v>
                </c:pt>
                <c:pt idx="4">
                  <c:v>Constipation or diarrhoea</c:v>
                </c:pt>
                <c:pt idx="5">
                  <c:v>Urgency to pass motions </c:v>
                </c:pt>
                <c:pt idx="6">
                  <c:v>Getting up in the night to empty your bowels T</c:v>
                </c:pt>
                <c:pt idx="7">
                  <c:v>Bleeding from your bottom T</c:v>
                </c:pt>
                <c:pt idx="8">
                  <c:v>Gurgling in the abdomen</c:v>
                </c:pt>
                <c:pt idx="9">
                  <c:v>Problems with passing or controlling urine</c:v>
                </c:pt>
                <c:pt idx="10">
                  <c:v>Urgency to pass urine</c:v>
                </c:pt>
                <c:pt idx="11">
                  <c:v>Vaginal dryness T</c:v>
                </c:pt>
                <c:pt idx="12">
                  <c:v>Problems getting or maintaining an erection T</c:v>
                </c:pt>
                <c:pt idx="13">
                  <c:v>Fatigue or a feeling of having no energy</c:v>
                </c:pt>
                <c:pt idx="14">
                  <c:v>Sleep problems</c:v>
                </c:pt>
                <c:pt idx="15">
                  <c:v>Finances or money concerns</c:v>
                </c:pt>
                <c:pt idx="16">
                  <c:v>Caring responsibilities</c:v>
                </c:pt>
                <c:pt idx="17">
                  <c:v>Housework or shopping</c:v>
                </c:pt>
                <c:pt idx="18">
                  <c:v>Travel and insurance</c:v>
                </c:pt>
                <c:pt idx="19">
                  <c:v>Memory or concentration</c:v>
                </c:pt>
                <c:pt idx="20">
                  <c:v>Worry, fear or anxiety T</c:v>
                </c:pt>
                <c:pt idx="21">
                  <c:v>Loneliness, sadness or depression T</c:v>
                </c:pt>
                <c:pt idx="22">
                  <c:v>Regret about the past</c:v>
                </c:pt>
                <c:pt idx="23">
                  <c:v>Loss of meaning of purpose in life</c:v>
                </c:pt>
                <c:pt idx="24">
                  <c:v>Loss of faith or other spiritual concern</c:v>
                </c:pt>
              </c:strCache>
            </c:strRef>
          </c:cat>
          <c:val>
            <c:numRef>
              <c:f>Sheet2!$B$2:$B$26</c:f>
              <c:numCache>
                <c:formatCode>General</c:formatCode>
                <c:ptCount val="25"/>
                <c:pt idx="0">
                  <c:v>82</c:v>
                </c:pt>
                <c:pt idx="1">
                  <c:v>9</c:v>
                </c:pt>
                <c:pt idx="2">
                  <c:v>10</c:v>
                </c:pt>
                <c:pt idx="3">
                  <c:v>83</c:v>
                </c:pt>
                <c:pt idx="4">
                  <c:v>109</c:v>
                </c:pt>
                <c:pt idx="5">
                  <c:v>136</c:v>
                </c:pt>
                <c:pt idx="6">
                  <c:v>72</c:v>
                </c:pt>
                <c:pt idx="7">
                  <c:v>47</c:v>
                </c:pt>
                <c:pt idx="8">
                  <c:v>86</c:v>
                </c:pt>
                <c:pt idx="9">
                  <c:v>91</c:v>
                </c:pt>
                <c:pt idx="10">
                  <c:v>150</c:v>
                </c:pt>
                <c:pt idx="11">
                  <c:v>20</c:v>
                </c:pt>
                <c:pt idx="12">
                  <c:v>180</c:v>
                </c:pt>
                <c:pt idx="13">
                  <c:v>180</c:v>
                </c:pt>
                <c:pt idx="14">
                  <c:v>118</c:v>
                </c:pt>
                <c:pt idx="15">
                  <c:v>16</c:v>
                </c:pt>
                <c:pt idx="16">
                  <c:v>11</c:v>
                </c:pt>
                <c:pt idx="17">
                  <c:v>18</c:v>
                </c:pt>
                <c:pt idx="18">
                  <c:v>38</c:v>
                </c:pt>
                <c:pt idx="19">
                  <c:v>86</c:v>
                </c:pt>
                <c:pt idx="20">
                  <c:v>56</c:v>
                </c:pt>
                <c:pt idx="21">
                  <c:v>53</c:v>
                </c:pt>
                <c:pt idx="22">
                  <c:v>28</c:v>
                </c:pt>
                <c:pt idx="23">
                  <c:v>21</c:v>
                </c:pt>
                <c:pt idx="24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Sheet2!$A$2:$A$26</c:f>
              <c:strCache>
                <c:ptCount val="25"/>
                <c:pt idx="0">
                  <c:v>Relationship with partner or sexual concerns T</c:v>
                </c:pt>
                <c:pt idx="1">
                  <c:v>Relationship with children</c:v>
                </c:pt>
                <c:pt idx="2">
                  <c:v>Relationship with others</c:v>
                </c:pt>
                <c:pt idx="3">
                  <c:v>Pain in the pelvis / lower abdomen / lower         tummy</c:v>
                </c:pt>
                <c:pt idx="4">
                  <c:v>Constipation or diarrhoea</c:v>
                </c:pt>
                <c:pt idx="5">
                  <c:v>Urgency to pass motions </c:v>
                </c:pt>
                <c:pt idx="6">
                  <c:v>Getting up in the night to empty your bowels T</c:v>
                </c:pt>
                <c:pt idx="7">
                  <c:v>Bleeding from your bottom T</c:v>
                </c:pt>
                <c:pt idx="8">
                  <c:v>Gurgling in the abdomen</c:v>
                </c:pt>
                <c:pt idx="9">
                  <c:v>Problems with passing or controlling urine</c:v>
                </c:pt>
                <c:pt idx="10">
                  <c:v>Urgency to pass urine</c:v>
                </c:pt>
                <c:pt idx="11">
                  <c:v>Vaginal dryness T</c:v>
                </c:pt>
                <c:pt idx="12">
                  <c:v>Problems getting or maintaining an erection T</c:v>
                </c:pt>
                <c:pt idx="13">
                  <c:v>Fatigue or a feeling of having no energy</c:v>
                </c:pt>
                <c:pt idx="14">
                  <c:v>Sleep problems</c:v>
                </c:pt>
                <c:pt idx="15">
                  <c:v>Finances or money concerns</c:v>
                </c:pt>
                <c:pt idx="16">
                  <c:v>Caring responsibilities</c:v>
                </c:pt>
                <c:pt idx="17">
                  <c:v>Housework or shopping</c:v>
                </c:pt>
                <c:pt idx="18">
                  <c:v>Travel and insurance</c:v>
                </c:pt>
                <c:pt idx="19">
                  <c:v>Memory or concentration</c:v>
                </c:pt>
                <c:pt idx="20">
                  <c:v>Worry, fear or anxiety T</c:v>
                </c:pt>
                <c:pt idx="21">
                  <c:v>Loneliness, sadness or depression T</c:v>
                </c:pt>
                <c:pt idx="22">
                  <c:v>Regret about the past</c:v>
                </c:pt>
                <c:pt idx="23">
                  <c:v>Loss of meaning of purpose in life</c:v>
                </c:pt>
                <c:pt idx="24">
                  <c:v>Loss of faith or other spiritual concern</c:v>
                </c:pt>
              </c:strCache>
            </c:strRef>
          </c:cat>
          <c:val>
            <c:numRef>
              <c:f>Sheet2!$C$2:$C$26</c:f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Non -responses</c:v>
                </c:pt>
              </c:strCache>
            </c:strRef>
          </c:tx>
          <c:invertIfNegative val="0"/>
          <c:cat>
            <c:strRef>
              <c:f>Sheet2!$A$2:$A$26</c:f>
              <c:strCache>
                <c:ptCount val="25"/>
                <c:pt idx="0">
                  <c:v>Relationship with partner or sexual concerns T</c:v>
                </c:pt>
                <c:pt idx="1">
                  <c:v>Relationship with children</c:v>
                </c:pt>
                <c:pt idx="2">
                  <c:v>Relationship with others</c:v>
                </c:pt>
                <c:pt idx="3">
                  <c:v>Pain in the pelvis / lower abdomen / lower         tummy</c:v>
                </c:pt>
                <c:pt idx="4">
                  <c:v>Constipation or diarrhoea</c:v>
                </c:pt>
                <c:pt idx="5">
                  <c:v>Urgency to pass motions </c:v>
                </c:pt>
                <c:pt idx="6">
                  <c:v>Getting up in the night to empty your bowels T</c:v>
                </c:pt>
                <c:pt idx="7">
                  <c:v>Bleeding from your bottom T</c:v>
                </c:pt>
                <c:pt idx="8">
                  <c:v>Gurgling in the abdomen</c:v>
                </c:pt>
                <c:pt idx="9">
                  <c:v>Problems with passing or controlling urine</c:v>
                </c:pt>
                <c:pt idx="10">
                  <c:v>Urgency to pass urine</c:v>
                </c:pt>
                <c:pt idx="11">
                  <c:v>Vaginal dryness T</c:v>
                </c:pt>
                <c:pt idx="12">
                  <c:v>Problems getting or maintaining an erection T</c:v>
                </c:pt>
                <c:pt idx="13">
                  <c:v>Fatigue or a feeling of having no energy</c:v>
                </c:pt>
                <c:pt idx="14">
                  <c:v>Sleep problems</c:v>
                </c:pt>
                <c:pt idx="15">
                  <c:v>Finances or money concerns</c:v>
                </c:pt>
                <c:pt idx="16">
                  <c:v>Caring responsibilities</c:v>
                </c:pt>
                <c:pt idx="17">
                  <c:v>Housework or shopping</c:v>
                </c:pt>
                <c:pt idx="18">
                  <c:v>Travel and insurance</c:v>
                </c:pt>
                <c:pt idx="19">
                  <c:v>Memory or concentration</c:v>
                </c:pt>
                <c:pt idx="20">
                  <c:v>Worry, fear or anxiety T</c:v>
                </c:pt>
                <c:pt idx="21">
                  <c:v>Loneliness, sadness or depression T</c:v>
                </c:pt>
                <c:pt idx="22">
                  <c:v>Regret about the past</c:v>
                </c:pt>
                <c:pt idx="23">
                  <c:v>Loss of meaning of purpose in life</c:v>
                </c:pt>
                <c:pt idx="24">
                  <c:v>Loss of faith or other spiritual concern</c:v>
                </c:pt>
              </c:strCache>
            </c:strRef>
          </c:cat>
          <c:val>
            <c:numRef>
              <c:f>Sheet2!$D$2:$D$26</c:f>
              <c:numCache>
                <c:formatCode>General</c:formatCode>
                <c:ptCount val="25"/>
                <c:pt idx="0">
                  <c:v>9</c:v>
                </c:pt>
                <c:pt idx="1">
                  <c:v>14</c:v>
                </c:pt>
                <c:pt idx="2">
                  <c:v>14</c:v>
                </c:pt>
                <c:pt idx="3">
                  <c:v>10</c:v>
                </c:pt>
                <c:pt idx="4">
                  <c:v>15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13</c:v>
                </c:pt>
                <c:pt idx="9">
                  <c:v>16</c:v>
                </c:pt>
                <c:pt idx="10">
                  <c:v>9</c:v>
                </c:pt>
                <c:pt idx="11">
                  <c:v>9</c:v>
                </c:pt>
                <c:pt idx="12">
                  <c:v>16</c:v>
                </c:pt>
                <c:pt idx="13">
                  <c:v>10</c:v>
                </c:pt>
                <c:pt idx="14">
                  <c:v>13</c:v>
                </c:pt>
                <c:pt idx="15">
                  <c:v>9</c:v>
                </c:pt>
                <c:pt idx="16">
                  <c:v>10</c:v>
                </c:pt>
                <c:pt idx="17">
                  <c:v>9</c:v>
                </c:pt>
                <c:pt idx="18">
                  <c:v>10</c:v>
                </c:pt>
                <c:pt idx="19">
                  <c:v>8</c:v>
                </c:pt>
                <c:pt idx="20">
                  <c:v>7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strRef>
              <c:f>Sheet2!$A$2:$A$26</c:f>
              <c:strCache>
                <c:ptCount val="25"/>
                <c:pt idx="0">
                  <c:v>Relationship with partner or sexual concerns T</c:v>
                </c:pt>
                <c:pt idx="1">
                  <c:v>Relationship with children</c:v>
                </c:pt>
                <c:pt idx="2">
                  <c:v>Relationship with others</c:v>
                </c:pt>
                <c:pt idx="3">
                  <c:v>Pain in the pelvis / lower abdomen / lower         tummy</c:v>
                </c:pt>
                <c:pt idx="4">
                  <c:v>Constipation or diarrhoea</c:v>
                </c:pt>
                <c:pt idx="5">
                  <c:v>Urgency to pass motions </c:v>
                </c:pt>
                <c:pt idx="6">
                  <c:v>Getting up in the night to empty your bowels T</c:v>
                </c:pt>
                <c:pt idx="7">
                  <c:v>Bleeding from your bottom T</c:v>
                </c:pt>
                <c:pt idx="8">
                  <c:v>Gurgling in the abdomen</c:v>
                </c:pt>
                <c:pt idx="9">
                  <c:v>Problems with passing or controlling urine</c:v>
                </c:pt>
                <c:pt idx="10">
                  <c:v>Urgency to pass urine</c:v>
                </c:pt>
                <c:pt idx="11">
                  <c:v>Vaginal dryness T</c:v>
                </c:pt>
                <c:pt idx="12">
                  <c:v>Problems getting or maintaining an erection T</c:v>
                </c:pt>
                <c:pt idx="13">
                  <c:v>Fatigue or a feeling of having no energy</c:v>
                </c:pt>
                <c:pt idx="14">
                  <c:v>Sleep problems</c:v>
                </c:pt>
                <c:pt idx="15">
                  <c:v>Finances or money concerns</c:v>
                </c:pt>
                <c:pt idx="16">
                  <c:v>Caring responsibilities</c:v>
                </c:pt>
                <c:pt idx="17">
                  <c:v>Housework or shopping</c:v>
                </c:pt>
                <c:pt idx="18">
                  <c:v>Travel and insurance</c:v>
                </c:pt>
                <c:pt idx="19">
                  <c:v>Memory or concentration</c:v>
                </c:pt>
                <c:pt idx="20">
                  <c:v>Worry, fear or anxiety T</c:v>
                </c:pt>
                <c:pt idx="21">
                  <c:v>Loneliness, sadness or depression T</c:v>
                </c:pt>
                <c:pt idx="22">
                  <c:v>Regret about the past</c:v>
                </c:pt>
                <c:pt idx="23">
                  <c:v>Loss of meaning of purpose in life</c:v>
                </c:pt>
                <c:pt idx="24">
                  <c:v>Loss of faith or other spiritual concern</c:v>
                </c:pt>
              </c:strCache>
            </c:strRef>
          </c:cat>
          <c:val>
            <c:numRef>
              <c:f>Sheet2!$E$2:$E$26</c:f>
              <c:numCache>
                <c:formatCode>General</c:formatCode>
                <c:ptCount val="25"/>
                <c:pt idx="0">
                  <c:v>104</c:v>
                </c:pt>
                <c:pt idx="1">
                  <c:v>99</c:v>
                </c:pt>
                <c:pt idx="2">
                  <c:v>67</c:v>
                </c:pt>
                <c:pt idx="3">
                  <c:v>11</c:v>
                </c:pt>
                <c:pt idx="4">
                  <c:v>11</c:v>
                </c:pt>
                <c:pt idx="5">
                  <c:v>15</c:v>
                </c:pt>
                <c:pt idx="6">
                  <c:v>22</c:v>
                </c:pt>
                <c:pt idx="7">
                  <c:v>21</c:v>
                </c:pt>
                <c:pt idx="8">
                  <c:v>17</c:v>
                </c:pt>
                <c:pt idx="9">
                  <c:v>15</c:v>
                </c:pt>
                <c:pt idx="10">
                  <c:v>17</c:v>
                </c:pt>
                <c:pt idx="11">
                  <c:v>309</c:v>
                </c:pt>
                <c:pt idx="12">
                  <c:v>114</c:v>
                </c:pt>
                <c:pt idx="13">
                  <c:v>11</c:v>
                </c:pt>
                <c:pt idx="14">
                  <c:v>12</c:v>
                </c:pt>
                <c:pt idx="15">
                  <c:v>28</c:v>
                </c:pt>
                <c:pt idx="16">
                  <c:v>51</c:v>
                </c:pt>
                <c:pt idx="17">
                  <c:v>36</c:v>
                </c:pt>
                <c:pt idx="18">
                  <c:v>49</c:v>
                </c:pt>
                <c:pt idx="19">
                  <c:v>16</c:v>
                </c:pt>
                <c:pt idx="20">
                  <c:v>19</c:v>
                </c:pt>
                <c:pt idx="21">
                  <c:v>20</c:v>
                </c:pt>
                <c:pt idx="22">
                  <c:v>31</c:v>
                </c:pt>
                <c:pt idx="23">
                  <c:v>29</c:v>
                </c:pt>
                <c:pt idx="24">
                  <c:v>47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Speak to professional</c:v>
                </c:pt>
              </c:strCache>
            </c:strRef>
          </c:tx>
          <c:invertIfNegative val="0"/>
          <c:cat>
            <c:strRef>
              <c:f>Sheet2!$A$2:$A$26</c:f>
              <c:strCache>
                <c:ptCount val="25"/>
                <c:pt idx="0">
                  <c:v>Relationship with partner or sexual concerns T</c:v>
                </c:pt>
                <c:pt idx="1">
                  <c:v>Relationship with children</c:v>
                </c:pt>
                <c:pt idx="2">
                  <c:v>Relationship with others</c:v>
                </c:pt>
                <c:pt idx="3">
                  <c:v>Pain in the pelvis / lower abdomen / lower         tummy</c:v>
                </c:pt>
                <c:pt idx="4">
                  <c:v>Constipation or diarrhoea</c:v>
                </c:pt>
                <c:pt idx="5">
                  <c:v>Urgency to pass motions </c:v>
                </c:pt>
                <c:pt idx="6">
                  <c:v>Getting up in the night to empty your bowels T</c:v>
                </c:pt>
                <c:pt idx="7">
                  <c:v>Bleeding from your bottom T</c:v>
                </c:pt>
                <c:pt idx="8">
                  <c:v>Gurgling in the abdomen</c:v>
                </c:pt>
                <c:pt idx="9">
                  <c:v>Problems with passing or controlling urine</c:v>
                </c:pt>
                <c:pt idx="10">
                  <c:v>Urgency to pass urine</c:v>
                </c:pt>
                <c:pt idx="11">
                  <c:v>Vaginal dryness T</c:v>
                </c:pt>
                <c:pt idx="12">
                  <c:v>Problems getting or maintaining an erection T</c:v>
                </c:pt>
                <c:pt idx="13">
                  <c:v>Fatigue or a feeling of having no energy</c:v>
                </c:pt>
                <c:pt idx="14">
                  <c:v>Sleep problems</c:v>
                </c:pt>
                <c:pt idx="15">
                  <c:v>Finances or money concerns</c:v>
                </c:pt>
                <c:pt idx="16">
                  <c:v>Caring responsibilities</c:v>
                </c:pt>
                <c:pt idx="17">
                  <c:v>Housework or shopping</c:v>
                </c:pt>
                <c:pt idx="18">
                  <c:v>Travel and insurance</c:v>
                </c:pt>
                <c:pt idx="19">
                  <c:v>Memory or concentration</c:v>
                </c:pt>
                <c:pt idx="20">
                  <c:v>Worry, fear or anxiety T</c:v>
                </c:pt>
                <c:pt idx="21">
                  <c:v>Loneliness, sadness or depression T</c:v>
                </c:pt>
                <c:pt idx="22">
                  <c:v>Regret about the past</c:v>
                </c:pt>
                <c:pt idx="23">
                  <c:v>Loss of meaning of purpose in life</c:v>
                </c:pt>
                <c:pt idx="24">
                  <c:v>Loss of faith or other spiritual concern</c:v>
                </c:pt>
              </c:strCache>
            </c:strRef>
          </c:cat>
          <c:val>
            <c:numRef>
              <c:f>Sheet2!$F$2:$F$26</c:f>
              <c:numCache>
                <c:formatCode>General</c:formatCode>
                <c:ptCount val="25"/>
                <c:pt idx="0">
                  <c:v>16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7</c:v>
                </c:pt>
                <c:pt idx="11">
                  <c:v>2</c:v>
                </c:pt>
                <c:pt idx="12">
                  <c:v>17</c:v>
                </c:pt>
                <c:pt idx="13">
                  <c:v>7</c:v>
                </c:pt>
                <c:pt idx="14">
                  <c:v>8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4</c:v>
                </c:pt>
                <c:pt idx="19">
                  <c:v>8</c:v>
                </c:pt>
                <c:pt idx="20">
                  <c:v>6</c:v>
                </c:pt>
                <c:pt idx="21">
                  <c:v>7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13664"/>
        <c:axId val="42131840"/>
      </c:barChart>
      <c:catAx>
        <c:axId val="4211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2131840"/>
        <c:crosses val="autoZero"/>
        <c:auto val="1"/>
        <c:lblAlgn val="ctr"/>
        <c:lblOffset val="100"/>
        <c:noMultiLvlLbl val="0"/>
      </c:catAx>
      <c:valAx>
        <c:axId val="421318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2113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0830463281857572"/>
          <c:y val="0.18547259845524411"/>
          <c:w val="0.31131181502708849"/>
          <c:h val="0.2622578972706736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Flatulence!$G$93</c:f>
              <c:strCache>
                <c:ptCount val="1"/>
                <c:pt idx="0">
                  <c:v>Pre intervention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Flatulence!$F$94:$F$98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  <c:pt idx="4">
                  <c:v>all the time</c:v>
                </c:pt>
              </c:strCache>
            </c:strRef>
          </c:cat>
          <c:val>
            <c:numRef>
              <c:f>Flatulence!$G$94:$G$98</c:f>
              <c:numCache>
                <c:formatCode>0%</c:formatCode>
                <c:ptCount val="5"/>
                <c:pt idx="0">
                  <c:v>0</c:v>
                </c:pt>
                <c:pt idx="1">
                  <c:v>5.6818181818181816E-2</c:v>
                </c:pt>
                <c:pt idx="2">
                  <c:v>0.45454545454545453</c:v>
                </c:pt>
                <c:pt idx="3">
                  <c:v>0.42045454545454547</c:v>
                </c:pt>
                <c:pt idx="4">
                  <c:v>5.6818181818181816E-2</c:v>
                </c:pt>
              </c:numCache>
            </c:numRef>
          </c:val>
        </c:ser>
        <c:ser>
          <c:idx val="1"/>
          <c:order val="1"/>
          <c:tx>
            <c:strRef>
              <c:f>Flatulence!$H$93</c:f>
              <c:strCache>
                <c:ptCount val="1"/>
                <c:pt idx="0">
                  <c:v>Post intervention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Flatulence!$F$94:$F$98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  <c:pt idx="4">
                  <c:v>all the time</c:v>
                </c:pt>
              </c:strCache>
            </c:strRef>
          </c:cat>
          <c:val>
            <c:numRef>
              <c:f>Flatulence!$H$94:$H$98</c:f>
              <c:numCache>
                <c:formatCode>0%</c:formatCode>
                <c:ptCount val="5"/>
                <c:pt idx="0">
                  <c:v>0.20454545454545456</c:v>
                </c:pt>
                <c:pt idx="1">
                  <c:v>0.73863636363636365</c:v>
                </c:pt>
                <c:pt idx="2">
                  <c:v>4.5454545454545456E-2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83072"/>
        <c:axId val="109684992"/>
      </c:barChart>
      <c:catAx>
        <c:axId val="1096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9684992"/>
        <c:crosses val="autoZero"/>
        <c:auto val="1"/>
        <c:lblAlgn val="ctr"/>
        <c:lblOffset val="100"/>
        <c:noMultiLvlLbl val="0"/>
      </c:catAx>
      <c:valAx>
        <c:axId val="1096849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968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97956158257994"/>
          <c:y val="0.39804368705621329"/>
          <c:w val="0.20981056187421016"/>
          <c:h val="0.1421796864004411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'Faecal urgency'!$G$93</c:f>
              <c:strCache>
                <c:ptCount val="1"/>
                <c:pt idx="0">
                  <c:v>Pre intervention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'Faecal urgency'!$F$94:$F$98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  <c:pt idx="4">
                  <c:v>all the time</c:v>
                </c:pt>
              </c:strCache>
            </c:strRef>
          </c:cat>
          <c:val>
            <c:numRef>
              <c:f>'Faecal urgency'!$G$94:$G$98</c:f>
              <c:numCache>
                <c:formatCode>0%</c:formatCode>
                <c:ptCount val="5"/>
                <c:pt idx="0">
                  <c:v>1.1363636363636364E-2</c:v>
                </c:pt>
                <c:pt idx="1">
                  <c:v>6.8181818181818177E-2</c:v>
                </c:pt>
                <c:pt idx="2">
                  <c:v>0.31818181818181818</c:v>
                </c:pt>
                <c:pt idx="3">
                  <c:v>0.48863636363636365</c:v>
                </c:pt>
                <c:pt idx="4">
                  <c:v>0.10227272727272728</c:v>
                </c:pt>
              </c:numCache>
            </c:numRef>
          </c:val>
        </c:ser>
        <c:ser>
          <c:idx val="1"/>
          <c:order val="1"/>
          <c:tx>
            <c:strRef>
              <c:f>'Faecal urgency'!$H$93</c:f>
              <c:strCache>
                <c:ptCount val="1"/>
                <c:pt idx="0">
                  <c:v>Post intervention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'Faecal urgency'!$F$94:$F$98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  <c:pt idx="4">
                  <c:v>all the time</c:v>
                </c:pt>
              </c:strCache>
            </c:strRef>
          </c:cat>
          <c:val>
            <c:numRef>
              <c:f>'Faecal urgency'!$H$94:$H$98</c:f>
              <c:numCache>
                <c:formatCode>0%</c:formatCode>
                <c:ptCount val="5"/>
                <c:pt idx="0">
                  <c:v>0.32954545454545453</c:v>
                </c:pt>
                <c:pt idx="1">
                  <c:v>0.56818181818181823</c:v>
                </c:pt>
                <c:pt idx="2">
                  <c:v>9.0909090909090912E-2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29216"/>
        <c:axId val="109931136"/>
      </c:barChart>
      <c:catAx>
        <c:axId val="10992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9931136"/>
        <c:crosses val="autoZero"/>
        <c:auto val="1"/>
        <c:lblAlgn val="ctr"/>
        <c:lblOffset val="100"/>
        <c:noMultiLvlLbl val="0"/>
      </c:catAx>
      <c:valAx>
        <c:axId val="1099311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992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22073976864"/>
          <c:y val="0.38191386010004941"/>
          <c:w val="0.22874222319432297"/>
          <c:h val="0.1688272749909798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'Faecal incontinence'!$G$93</c:f>
              <c:strCache>
                <c:ptCount val="1"/>
                <c:pt idx="0">
                  <c:v>Pre intervention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'Faecal incontinence'!$F$94:$F$98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  <c:pt idx="4">
                  <c:v>all the time</c:v>
                </c:pt>
              </c:strCache>
            </c:strRef>
          </c:cat>
          <c:val>
            <c:numRef>
              <c:f>'Faecal incontinence'!$G$94:$G$98</c:f>
              <c:numCache>
                <c:formatCode>0%</c:formatCode>
                <c:ptCount val="5"/>
                <c:pt idx="0">
                  <c:v>0.20454545454545456</c:v>
                </c:pt>
                <c:pt idx="1">
                  <c:v>0.29545454545454547</c:v>
                </c:pt>
                <c:pt idx="2">
                  <c:v>0.28409090909090912</c:v>
                </c:pt>
                <c:pt idx="3">
                  <c:v>0.18181818181818182</c:v>
                </c:pt>
                <c:pt idx="4">
                  <c:v>2.2727272727272728E-2</c:v>
                </c:pt>
              </c:numCache>
            </c:numRef>
          </c:val>
        </c:ser>
        <c:ser>
          <c:idx val="1"/>
          <c:order val="1"/>
          <c:tx>
            <c:strRef>
              <c:f>'Faecal incontinence'!$H$93</c:f>
              <c:strCache>
                <c:ptCount val="1"/>
                <c:pt idx="0">
                  <c:v>Post intervention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'Faecal incontinence'!$F$94:$F$98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  <c:pt idx="4">
                  <c:v>all the time</c:v>
                </c:pt>
              </c:strCache>
            </c:strRef>
          </c:cat>
          <c:val>
            <c:numRef>
              <c:f>'Faecal incontinence'!$H$94:$H$98</c:f>
              <c:numCache>
                <c:formatCode>0%</c:formatCode>
                <c:ptCount val="5"/>
                <c:pt idx="0">
                  <c:v>0.77272727272727271</c:v>
                </c:pt>
                <c:pt idx="1">
                  <c:v>0.21590909090909091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66688"/>
        <c:axId val="110081152"/>
      </c:barChart>
      <c:catAx>
        <c:axId val="1100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081152"/>
        <c:crosses val="autoZero"/>
        <c:auto val="1"/>
        <c:lblAlgn val="ctr"/>
        <c:lblOffset val="100"/>
        <c:noMultiLvlLbl val="0"/>
      </c:catAx>
      <c:valAx>
        <c:axId val="1100811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06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2770973072808"/>
          <c:y val="0.41487988302158019"/>
          <c:w val="0.20981056187421016"/>
          <c:h val="0.142179686400441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87BB3-AF34-4C05-A86E-7D76EF7BE11C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AA317-1AF5-4A2D-92BF-81F522A6F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0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317-1AF5-4A2D-92BF-81F522A6FF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3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317-1AF5-4A2D-92BF-81F522A6FF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6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317-1AF5-4A2D-92BF-81F522A6FF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7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317-1AF5-4A2D-92BF-81F522A6FF2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8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317-1AF5-4A2D-92BF-81F522A6FF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6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A317-1AF5-4A2D-92BF-81F522A6FF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2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6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4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6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C29F-1369-4601-8A15-929E621CFF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9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5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9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2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1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2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7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2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4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8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4975-FD68-47EC-A495-CA9E20F4907F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4DFA-E632-4441-B7A8-2889A7F04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clon.2016.06.00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Pros and Cons of PROMs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23284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en-GB" dirty="0" smtClean="0"/>
              <a:t>Karen Morgan</a:t>
            </a:r>
          </a:p>
          <a:p>
            <a:pPr algn="r"/>
            <a:r>
              <a:rPr lang="en-GB" dirty="0" smtClean="0"/>
              <a:t>Macmillan Consultant Radiographer</a:t>
            </a:r>
          </a:p>
          <a:p>
            <a:pPr algn="r"/>
            <a:r>
              <a:rPr lang="en-GB" dirty="0" smtClean="0"/>
              <a:t>Taunton and Somerset NHS Foundation Trust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53" y="26166"/>
            <a:ext cx="2318061" cy="7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_mid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" y="6072495"/>
            <a:ext cx="2160240" cy="78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PROM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Questionnaire design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56792"/>
            <a:ext cx="438810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464496" cy="3888432"/>
          </a:xfrm>
        </p:spPr>
        <p:txBody>
          <a:bodyPr>
            <a:normAutofit/>
          </a:bodyPr>
          <a:lstStyle/>
          <a:p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LENT SOMA, CTCAE, PROMS, IPSS and VAISEY,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EORTC QLQ-C30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EQ-5D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 specific (bowel, bladder, sexual function)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Macmillan trigger questions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Bristol stool chart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options (yes, no, N/A, speak to professional</a:t>
            </a: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35230"/>
              </p:ext>
            </p:extLst>
          </p:nvPr>
        </p:nvGraphicFramePr>
        <p:xfrm>
          <a:off x="-28894" y="956956"/>
          <a:ext cx="4283968" cy="591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Acrobat Document" r:id="rId5" imgW="5667122" imgH="8019837" progId="AcroExch.Document.11">
                  <p:embed/>
                </p:oleObj>
              </mc:Choice>
              <mc:Fallback>
                <p:oleObj name="Acrobat Document" r:id="rId5" imgW="5667122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8894" y="956956"/>
                        <a:ext cx="4283968" cy="5910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6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3 0.13611 L 0.36875 0.13611 C 0.45834 0.13611 0.56858 0.24444 0.56858 0.33264 L 0.56858 0.5291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GB" dirty="0"/>
              <a:t>C</a:t>
            </a:r>
            <a:r>
              <a:rPr lang="en-GB" dirty="0" smtClean="0"/>
              <a:t>ross</a:t>
            </a:r>
            <a:r>
              <a:rPr lang="en-GB" dirty="0"/>
              <a:t>-sectional population prevalence study </a:t>
            </a:r>
            <a:r>
              <a:rPr lang="en-GB" dirty="0" smtClean="0"/>
              <a:t>design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collection through a postal </a:t>
            </a:r>
            <a:r>
              <a:rPr lang="en-US" dirty="0" err="1" smtClean="0"/>
              <a:t>sPROM</a:t>
            </a:r>
            <a:r>
              <a:rPr lang="en-US" dirty="0" smtClean="0"/>
              <a:t> survey which included basic </a:t>
            </a:r>
            <a:r>
              <a:rPr lang="en-US" dirty="0" err="1" smtClean="0"/>
              <a:t>QoL</a:t>
            </a:r>
            <a:r>
              <a:rPr lang="en-US" dirty="0" smtClean="0"/>
              <a:t> scale</a:t>
            </a:r>
          </a:p>
          <a:p>
            <a:pPr>
              <a:buFont typeface="Arial"/>
              <a:buChar char="•"/>
            </a:pPr>
            <a:r>
              <a:rPr lang="en-US" dirty="0" smtClean="0"/>
              <a:t>Population </a:t>
            </a:r>
            <a:r>
              <a:rPr lang="en-US" dirty="0"/>
              <a:t>was defined as patients that had had pelvic radiotherapy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Inclusion treatment start </a:t>
            </a:r>
            <a:r>
              <a:rPr lang="en-US" dirty="0"/>
              <a:t>date was from </a:t>
            </a:r>
            <a:r>
              <a:rPr lang="en-US" dirty="0" smtClean="0"/>
              <a:t>2009 </a:t>
            </a:r>
            <a:r>
              <a:rPr lang="en-US" dirty="0"/>
              <a:t>up to and including 31 July </a:t>
            </a:r>
            <a:r>
              <a:rPr lang="en-US" dirty="0" smtClean="0"/>
              <a:t>2014, ensuring a </a:t>
            </a:r>
            <a:r>
              <a:rPr lang="en-US" dirty="0"/>
              <a:t>minimum of six months elapsed </a:t>
            </a:r>
            <a:r>
              <a:rPr lang="en-US" dirty="0" smtClean="0"/>
              <a:t>time from </a:t>
            </a:r>
            <a:r>
              <a:rPr lang="en-US" dirty="0"/>
              <a:t>completion of radiotherapy to completion of the </a:t>
            </a:r>
            <a:r>
              <a:rPr lang="en-US" dirty="0" err="1"/>
              <a:t>sPROM</a:t>
            </a:r>
            <a:r>
              <a:rPr lang="en-US" dirty="0"/>
              <a:t> (</a:t>
            </a:r>
            <a:r>
              <a:rPr lang="en-US" dirty="0" smtClean="0"/>
              <a:t>aim </a:t>
            </a:r>
            <a:r>
              <a:rPr lang="en-US" dirty="0"/>
              <a:t>of avoiding responses that are due to acute side </a:t>
            </a:r>
            <a:r>
              <a:rPr lang="en-US" dirty="0" smtClean="0"/>
              <a:t>effects).</a:t>
            </a:r>
          </a:p>
          <a:p>
            <a:pPr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376" y="188640"/>
            <a:ext cx="4125144" cy="1066130"/>
          </a:xfrm>
        </p:spPr>
        <p:txBody>
          <a:bodyPr/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Outcomes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727561"/>
              </p:ext>
            </p:extLst>
          </p:nvPr>
        </p:nvGraphicFramePr>
        <p:xfrm>
          <a:off x="0" y="0"/>
          <a:ext cx="2843808" cy="685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048"/>
                <a:gridCol w="609760"/>
              </a:tblGrid>
              <a:tr h="6737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Outcome Action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37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Telephone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Triage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257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General information provided by post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164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522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Radiographer OPA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39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37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Medical OPA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37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Dietitian referral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37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Signposting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information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64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00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CAB referral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649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Erectile Dysfunction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referral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56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Other*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3140968"/>
            <a:ext cx="5508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*Other included: formal counselling; </a:t>
            </a:r>
            <a:r>
              <a:rPr lang="en-US" sz="2000" dirty="0"/>
              <a:t>s</a:t>
            </a:r>
            <a:r>
              <a:rPr lang="en-US" sz="2000" dirty="0" smtClean="0"/>
              <a:t>pecialist fatigue service;  direct to specialist team (e.g. urology); diagnostic imaging; specialist support groups; community support; vaginal lubricant samples provided 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94328"/>
              </p:ext>
            </p:extLst>
          </p:nvPr>
        </p:nvGraphicFramePr>
        <p:xfrm>
          <a:off x="4067944" y="1268760"/>
          <a:ext cx="3960440" cy="160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694876">
                <a:tc>
                  <a:txBody>
                    <a:bodyPr/>
                    <a:lstStyle/>
                    <a:p>
                      <a:r>
                        <a:rPr lang="en-US" dirty="0" smtClean="0"/>
                        <a:t>524        Sent</a:t>
                      </a:r>
                      <a:endParaRPr lang="en-US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marL="342900" indent="-342900">
                        <a:buAutoNum type="arabicPlain" startAt="383"/>
                      </a:pPr>
                      <a:r>
                        <a:rPr lang="en-US" dirty="0" smtClean="0"/>
                        <a:t>        Returned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77.7%     Response rate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5192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24% of patients had more than one outcome intervention</a:t>
            </a:r>
          </a:p>
        </p:txBody>
      </p:sp>
    </p:spTree>
    <p:extLst>
      <p:ext uri="{BB962C8B-B14F-4D97-AF65-F5344CB8AC3E}">
        <p14:creationId xmlns:p14="http://schemas.microsoft.com/office/powerpoint/2010/main" val="17882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2596912" cy="54864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3168352" cy="5256584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smtClean="0">
                <a:solidFill>
                  <a:schemeClr val="bg1"/>
                </a:solidFill>
              </a:rPr>
              <a:t>Number of concerns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76%  =  one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54%  = 3 or more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37%  = 5 or more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38%  = </a:t>
            </a:r>
            <a:r>
              <a:rPr lang="en-GB" dirty="0" smtClean="0">
                <a:solidFill>
                  <a:srgbClr val="C00000"/>
                </a:solidFill>
              </a:rPr>
              <a:t>red trigger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>
                <a:solidFill>
                  <a:srgbClr val="C00000"/>
                </a:solidFill>
              </a:rPr>
              <a:t>red </a:t>
            </a:r>
            <a:r>
              <a:rPr lang="en-GB" dirty="0" smtClean="0">
                <a:solidFill>
                  <a:srgbClr val="C00000"/>
                </a:solidFill>
              </a:rPr>
              <a:t>trigger = rectal bleeding, fear and anxiety, depression, sexual concerns</a:t>
            </a:r>
            <a:endParaRPr lang="en-GB" dirty="0">
              <a:solidFill>
                <a:srgbClr val="C00000"/>
              </a:solidFill>
            </a:endParaRPr>
          </a:p>
          <a:p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3753085"/>
              </p:ext>
            </p:extLst>
          </p:nvPr>
        </p:nvGraphicFramePr>
        <p:xfrm>
          <a:off x="3023320" y="233264"/>
          <a:ext cx="61206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0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Free text qualitative analysis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/>
          <a:stretch/>
        </p:blipFill>
        <p:spPr bwMode="auto">
          <a:xfrm>
            <a:off x="0" y="836712"/>
            <a:ext cx="9144000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9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Summary of key findings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640960" cy="384054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Cost effective method of establishing burden of late effects and identifies service needs</a:t>
            </a: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confirm the unpredictable and sporadic nature of radiotherapy late effects</a:t>
            </a: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Identified key HCPs for multi professional approach to complex care</a:t>
            </a: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Late effects discussions and healthy lifestyle choices now incorporated in the RT pathway</a:t>
            </a: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Gaps in patient information identified and now fulfilled </a:t>
            </a: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possible to identify factors that would enable accurate modelling of patient risks</a:t>
            </a:r>
          </a:p>
          <a:p>
            <a:pPr>
              <a:buFont typeface="Arial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313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Using data to model “LE” services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Using prevalence data to model regional services – engaged with key stakeholders , developed of a local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vMDT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engaged with CCGs, engaged with GPs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Links with specialist services in the region (BRIRS and CFS in Bath)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Referral pathways developed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Close links with gastroenterology, dietetics, physiotherapy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Application for Clinical Psychologist (level 4 psychological support)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Education: GP conferences, Practice Nurse education, Master class UWE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Ongoing management of patients who were identified as requiring help 	Complex multi-professional case 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Building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pre-treatment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base-line questionnaire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for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comparison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Using the red trigger questions as a simple remote triage tool, incorporated into treatment discharge summaries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409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" y="1133"/>
            <a:ext cx="912216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 of PROMs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Patient experience of care not covered in PROM</a:t>
            </a:r>
          </a:p>
          <a:p>
            <a:r>
              <a:rPr lang="en-GB" dirty="0" smtClean="0"/>
              <a:t>They give a snapshot at a single point in time</a:t>
            </a:r>
          </a:p>
          <a:p>
            <a:r>
              <a:rPr lang="en-GB" dirty="0"/>
              <a:t>Need to be carried out regularly to be meaningful</a:t>
            </a:r>
          </a:p>
          <a:p>
            <a:r>
              <a:rPr lang="en-GB" dirty="0" smtClean="0"/>
              <a:t>No baseline measurements !!</a:t>
            </a:r>
          </a:p>
          <a:p>
            <a:r>
              <a:rPr lang="en-GB" dirty="0" smtClean="0"/>
              <a:t>Patient tolerance</a:t>
            </a:r>
          </a:p>
          <a:p>
            <a:r>
              <a:rPr lang="en-GB" dirty="0" smtClean="0"/>
              <a:t>Personal </a:t>
            </a:r>
            <a:r>
              <a:rPr lang="en-GB" dirty="0"/>
              <a:t>and environmental </a:t>
            </a:r>
            <a:r>
              <a:rPr lang="en-GB" dirty="0" smtClean="0"/>
              <a:t>characteristics</a:t>
            </a:r>
          </a:p>
          <a:p>
            <a:pPr lvl="1"/>
            <a:r>
              <a:rPr lang="en-GB" dirty="0" smtClean="0"/>
              <a:t>Health status, financial stress</a:t>
            </a:r>
            <a:endParaRPr lang="en-GB" dirty="0"/>
          </a:p>
          <a:p>
            <a:r>
              <a:rPr lang="en-GB" dirty="0" smtClean="0"/>
              <a:t>Response shift - Patients adapt to health changes – ? unreliable results</a:t>
            </a:r>
          </a:p>
          <a:p>
            <a:r>
              <a:rPr lang="en-GB" dirty="0" smtClean="0"/>
              <a:t>Administrative costs, IT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157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CONS of PROMs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en-GB" dirty="0"/>
              <a:t>One size does not fit all ! </a:t>
            </a:r>
          </a:p>
          <a:p>
            <a:r>
              <a:rPr lang="en-GB" dirty="0"/>
              <a:t>Not specific enough to detect significant differences with RT </a:t>
            </a:r>
            <a:r>
              <a:rPr lang="en-GB" dirty="0" smtClean="0"/>
              <a:t>techniques</a:t>
            </a:r>
          </a:p>
          <a:p>
            <a:r>
              <a:rPr lang="en-GB" dirty="0" smtClean="0"/>
              <a:t>Subjective in nature.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9" y="1088195"/>
            <a:ext cx="8136904" cy="576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What are PROMs </a:t>
            </a:r>
            <a:r>
              <a:rPr lang="en-GB" dirty="0"/>
              <a:t>? </a:t>
            </a:r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/>
              <a:t>did they come from 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Why use them ?</a:t>
            </a:r>
          </a:p>
          <a:p>
            <a:r>
              <a:rPr lang="en-GB" dirty="0" smtClean="0"/>
              <a:t>Pros </a:t>
            </a:r>
          </a:p>
          <a:p>
            <a:r>
              <a:rPr lang="en-GB" dirty="0" smtClean="0"/>
              <a:t>Study example </a:t>
            </a:r>
          </a:p>
          <a:p>
            <a:r>
              <a:rPr lang="en-GB" dirty="0" smtClean="0"/>
              <a:t>Cons</a:t>
            </a:r>
          </a:p>
          <a:p>
            <a:r>
              <a:rPr lang="en-GB" dirty="0" smtClean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9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future of PROMs in Radiotherapy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32648" cy="50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late effects management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8772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PROM result for flatulence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10978"/>
              </p:ext>
            </p:extLst>
          </p:nvPr>
        </p:nvGraphicFramePr>
        <p:xfrm>
          <a:off x="518864" y="11967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43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late effects management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872852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87727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PROM result for faecal urgency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717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late effects management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87737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87727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PROM result for </a:t>
            </a:r>
            <a:r>
              <a:rPr lang="en-GB" sz="3200" dirty="0"/>
              <a:t>f</a:t>
            </a:r>
            <a:r>
              <a:rPr lang="en-GB" sz="3200" dirty="0" smtClean="0"/>
              <a:t>aecal incontinence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817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Further PROMs developments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640960" cy="518457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Prostate cancer patient National study – “Life after prostate cancer diagnosis”– 100,000 men will be targeted over the next 3 years</a:t>
            </a:r>
          </a:p>
          <a:p>
            <a:pPr lvl="6">
              <a:buFont typeface="Arial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Physical health</a:t>
            </a:r>
          </a:p>
          <a:p>
            <a:pPr lvl="6">
              <a:buFont typeface="Arial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Emotional wellbeing</a:t>
            </a:r>
          </a:p>
          <a:p>
            <a:pPr lvl="6">
              <a:buFont typeface="Arial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Social activities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CREW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ColoREctal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Wellbeing study following 1000 people 5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yrs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after surgery (Southampton)</a:t>
            </a:r>
          </a:p>
          <a:p>
            <a:pPr>
              <a:buFont typeface="Arial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u="sng" smtClean="0">
                <a:latin typeface="Arial" pitchFamily="34" charset="0"/>
                <a:cs typeface="Arial" pitchFamily="34" charset="0"/>
              </a:rPr>
              <a:t>Areas for potential 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research: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Impact of co-morbidities – diabetes, hypertension, IBD, high/low BMI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Influence of concomitant treatments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Comparison of different radiotherapy treatment techniques on PROMs (3D Conformal, IMRT, VMAT)</a:t>
            </a:r>
          </a:p>
          <a:p>
            <a:pPr>
              <a:buFont typeface="Arial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Important to determine the goals – Patient outcomes, service, setting policy  </a:t>
            </a:r>
          </a:p>
          <a:p>
            <a:r>
              <a:rPr lang="en-GB" dirty="0" smtClean="0"/>
              <a:t>Choice of tool – evidence base</a:t>
            </a:r>
          </a:p>
          <a:p>
            <a:r>
              <a:rPr lang="en-GB" dirty="0" smtClean="0"/>
              <a:t>Decide who to target, how ? and when ?</a:t>
            </a:r>
          </a:p>
          <a:p>
            <a:r>
              <a:rPr lang="en-GB" dirty="0" smtClean="0"/>
              <a:t>Collate results and respond</a:t>
            </a:r>
          </a:p>
          <a:p>
            <a:pPr lvl="1"/>
            <a:r>
              <a:rPr lang="en-GB" dirty="0" smtClean="0"/>
              <a:t>Clinicians </a:t>
            </a:r>
            <a:r>
              <a:rPr lang="en-GB" dirty="0"/>
              <a:t>have a responsibility to act upon the data found</a:t>
            </a:r>
          </a:p>
          <a:p>
            <a:r>
              <a:rPr lang="en-GB" dirty="0" smtClean="0"/>
              <a:t>Challenges </a:t>
            </a:r>
            <a:r>
              <a:rPr lang="en-GB" dirty="0"/>
              <a:t>exist to implement into clinical </a:t>
            </a:r>
            <a:r>
              <a:rPr lang="en-GB" dirty="0" smtClean="0"/>
              <a:t>practice especially in clinical oncology where patients are faced with complex pathways (surgery, drug treatments and RT)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20" y="404664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References</a:t>
            </a:r>
            <a:endParaRPr lang="en-GB" dirty="0"/>
          </a:p>
          <a:p>
            <a:r>
              <a:rPr lang="en-GB" dirty="0"/>
              <a:t>1)</a:t>
            </a:r>
            <a:r>
              <a:rPr lang="en-GB" dirty="0" err="1"/>
              <a:t>Maddams</a:t>
            </a:r>
            <a:r>
              <a:rPr lang="en-GB" dirty="0"/>
              <a:t> J, Brewster D, Gavin A, et al. Cancer prevalence in the United Kingdom:  estimates for 2008. Br J Cancer 2009;101(3):</a:t>
            </a:r>
            <a:r>
              <a:rPr lang="en-GB" dirty="0" smtClean="0"/>
              <a:t>541-547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2) Macmillan Cancer Support 2013.Throwing Light on the Consequences of Cancer and its Treatment.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3) Secord AA, Coleman RL, </a:t>
            </a:r>
            <a:r>
              <a:rPr lang="en-GB" dirty="0" err="1"/>
              <a:t>Havrilesky</a:t>
            </a:r>
            <a:r>
              <a:rPr lang="en-GB" dirty="0"/>
              <a:t> LJ, Abernethy AP, </a:t>
            </a:r>
            <a:r>
              <a:rPr lang="en-GB" dirty="0" err="1"/>
              <a:t>Samsa</a:t>
            </a:r>
            <a:r>
              <a:rPr lang="en-GB" dirty="0"/>
              <a:t> GP, </a:t>
            </a:r>
            <a:r>
              <a:rPr lang="en-GB" dirty="0" err="1"/>
              <a:t>Cella</a:t>
            </a:r>
            <a:r>
              <a:rPr lang="en-GB" dirty="0"/>
              <a:t> D. Patient-reported outcomes as end points and outcome indicators in solid tumours. Nat Rev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2015;12:358e370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4) Taylor, S et al. The three-item ALERT-B Questionnaire provides a validated screening tool to detect chronic gastrointestinal symptoms after pelvic radiotherapy in cancer survivors. Clinical Oncology, 2016. </a:t>
            </a:r>
            <a:r>
              <a:rPr lang="en-GB" dirty="0" smtClean="0">
                <a:hlinkClick r:id="rId2"/>
              </a:rPr>
              <a:t>http://dx.doi.org/10.1016/j.clon.2016.06.004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5) Secondary care analysis (PROMs), NHS Digital, Health and social care information centre. Patient reported outcome measures (PROMs) in England.  A guide to PROMs methodology. </a:t>
            </a:r>
          </a:p>
          <a:p>
            <a:endParaRPr lang="en-GB" dirty="0"/>
          </a:p>
          <a:p>
            <a:r>
              <a:rPr lang="en-GB" dirty="0" smtClean="0"/>
              <a:t>60 Faithful, S., </a:t>
            </a:r>
            <a:r>
              <a:rPr lang="en-GB" dirty="0" err="1" smtClean="0"/>
              <a:t>Lemanska</a:t>
            </a:r>
            <a:r>
              <a:rPr lang="en-GB" dirty="0" smtClean="0"/>
              <a:t>, A., Chen, T. Patient reported outcome measures in radiotherapy: clinical advances and research opportunities in measurement for survivorship. Clinical Oncology 2015; 27: 679-685.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" y="548680"/>
            <a:ext cx="7988721" cy="563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8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37487" y="775078"/>
            <a:ext cx="6738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Thank you for listening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53" y="26166"/>
            <a:ext cx="2318061" cy="7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_mid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" y="6072494"/>
            <a:ext cx="2160240" cy="78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2362274"/>
          </a:xfrm>
        </p:spPr>
        <p:txBody>
          <a:bodyPr>
            <a:normAutofit/>
          </a:bodyPr>
          <a:lstStyle/>
          <a:p>
            <a:r>
              <a:rPr lang="en-GB" dirty="0" smtClean="0"/>
              <a:t>What are PROMs?</a:t>
            </a:r>
            <a:br>
              <a:rPr lang="en-GB" dirty="0" smtClean="0"/>
            </a:br>
            <a:r>
              <a:rPr lang="en-GB" sz="4000" dirty="0" smtClean="0"/>
              <a:t>(Patient Reported Outcome Measures)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65" y="2564904"/>
            <a:ext cx="8928992" cy="47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600" dirty="0" smtClean="0"/>
              <a:t>“any report of the status of a patient’s health condition that comes directly from the patient, without interpretation of the patient’s response by a clinician or anyone else”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900" dirty="0" smtClean="0"/>
              <a:t>Definition from:</a:t>
            </a:r>
          </a:p>
          <a:p>
            <a:pPr marL="0" indent="0">
              <a:buNone/>
            </a:pPr>
            <a:r>
              <a:rPr lang="en-US" sz="1900" dirty="0" smtClean="0"/>
              <a:t>US </a:t>
            </a:r>
            <a:r>
              <a:rPr lang="en-US" sz="1900" dirty="0"/>
              <a:t>Food and Drug Administration: Guidance for Industry Patient-reported outcome measures: Use in medical product development to support labeling claims. US: Department of Health and Human Services Food and Drug Administration; December, 2009. </a:t>
            </a: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4" name="Picture 4" descr="C:\Users\Arnside\AppData\Local\Microsoft\Windows\Temporary Internet Files\Content.IE5\4TGIXYP0\Fotolia_10083216_Subscription_XL_jp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5328592"/>
          </a:xfrm>
        </p:spPr>
        <p:txBody>
          <a:bodyPr>
            <a:normAutofit/>
          </a:bodyPr>
          <a:lstStyle/>
          <a:p>
            <a:r>
              <a:rPr lang="en-GB" dirty="0"/>
              <a:t>In use since 2009 with 4 </a:t>
            </a:r>
            <a:r>
              <a:rPr lang="en-GB" dirty="0" smtClean="0"/>
              <a:t>elective surgical </a:t>
            </a:r>
            <a:r>
              <a:rPr lang="en-GB" dirty="0"/>
              <a:t>procedures</a:t>
            </a:r>
          </a:p>
          <a:p>
            <a:pPr lvl="1" fontAlgn="base"/>
            <a:r>
              <a:rPr lang="en-GB" dirty="0"/>
              <a:t>hip </a:t>
            </a:r>
            <a:r>
              <a:rPr lang="en-GB" dirty="0" smtClean="0"/>
              <a:t>replacements, knee replacements, groin hernia, varicose </a:t>
            </a:r>
            <a:r>
              <a:rPr lang="en-GB" dirty="0"/>
              <a:t>veins</a:t>
            </a:r>
          </a:p>
          <a:p>
            <a:r>
              <a:rPr lang="en-GB" dirty="0" smtClean="0"/>
              <a:t>Used to assess quality of care (before and after)</a:t>
            </a:r>
          </a:p>
          <a:p>
            <a:pPr lvl="1"/>
            <a:r>
              <a:rPr lang="en-GB" dirty="0" smtClean="0"/>
              <a:t>How the patient perceives the results</a:t>
            </a:r>
          </a:p>
          <a:p>
            <a:r>
              <a:rPr lang="en-GB" dirty="0" smtClean="0"/>
              <a:t>National data published each year</a:t>
            </a:r>
          </a:p>
          <a:p>
            <a:pPr lvl="1"/>
            <a:r>
              <a:rPr lang="en-GB" dirty="0" smtClean="0"/>
              <a:t>Improvements in patient conditions</a:t>
            </a:r>
          </a:p>
          <a:p>
            <a:pPr lvl="1"/>
            <a:r>
              <a:rPr lang="en-GB" dirty="0" smtClean="0"/>
              <a:t>Benchmarking between organisations,  clinical audit, monitoring impact of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41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Generic PROMS </a:t>
            </a:r>
            <a:r>
              <a:rPr lang="en-GB" sz="2800" dirty="0" err="1" smtClean="0"/>
              <a:t>eg</a:t>
            </a:r>
            <a:r>
              <a:rPr lang="en-GB" sz="2800" dirty="0" smtClean="0"/>
              <a:t> </a:t>
            </a:r>
            <a:r>
              <a:rPr lang="en-GB" sz="2800" dirty="0" err="1" smtClean="0"/>
              <a:t>QoL</a:t>
            </a:r>
            <a:r>
              <a:rPr lang="en-GB" sz="2800" dirty="0" smtClean="0"/>
              <a:t> EQ-5D – measures health status (ability to function)  </a:t>
            </a:r>
            <a:r>
              <a:rPr lang="en-US" sz="2800" dirty="0" smtClean="0"/>
              <a:t>5 </a:t>
            </a:r>
            <a:r>
              <a:rPr lang="en-US" sz="2800" dirty="0"/>
              <a:t>dimensions i.e., mobility, self-care, usual activities, pain/discomfort and </a:t>
            </a:r>
            <a:r>
              <a:rPr lang="en-US" sz="2800" dirty="0" smtClean="0"/>
              <a:t>anxiety/depression</a:t>
            </a:r>
          </a:p>
          <a:p>
            <a:endParaRPr lang="en-US" sz="2800" dirty="0" smtClean="0"/>
          </a:p>
          <a:p>
            <a:r>
              <a:rPr lang="en-US" sz="2800" dirty="0" smtClean="0"/>
              <a:t>Disease and symptom specific  </a:t>
            </a:r>
            <a:r>
              <a:rPr lang="en-US" sz="2800" dirty="0" err="1" smtClean="0"/>
              <a:t>eg</a:t>
            </a:r>
            <a:r>
              <a:rPr lang="en-US" sz="2800" dirty="0" smtClean="0"/>
              <a:t> IPSS – measures condition and impact on </a:t>
            </a:r>
            <a:r>
              <a:rPr lang="en-US" sz="2800" dirty="0" err="1" smtClean="0"/>
              <a:t>QoL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6741" y="188640"/>
            <a:ext cx="8229600" cy="1143000"/>
          </a:xfrm>
        </p:spPr>
        <p:txBody>
          <a:bodyPr/>
          <a:lstStyle/>
          <a:p>
            <a:r>
              <a:rPr lang="en-GB" dirty="0" smtClean="0"/>
              <a:t>Types of PROMs</a:t>
            </a:r>
            <a:endParaRPr lang="en-GB" dirty="0"/>
          </a:p>
        </p:txBody>
      </p:sp>
      <p:pic>
        <p:nvPicPr>
          <p:cNvPr id="4099" name="Picture 3" descr="C:\Users\Arnside\AppData\Local\Microsoft\Windows\Temporary Internet Files\Content.IE5\4TGIXYP0\medical-resear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810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301208"/>
            <a:ext cx="373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Commonly used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clinical </a:t>
            </a:r>
            <a:r>
              <a:rPr lang="en-US" sz="2800" dirty="0" smtClean="0"/>
              <a:t>trials – often in combination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9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r>
              <a:rPr lang="en-GB" dirty="0" smtClean="0"/>
              <a:t>Why use them?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3528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Monitor treatment response and health status</a:t>
            </a:r>
          </a:p>
          <a:p>
            <a:pPr lvl="1"/>
            <a:r>
              <a:rPr lang="en-GB" dirty="0" smtClean="0"/>
              <a:t>Monitor symptoms, information re long term issues</a:t>
            </a:r>
          </a:p>
          <a:p>
            <a:r>
              <a:rPr lang="en-GB" dirty="0" smtClean="0"/>
              <a:t>Facilitate communication </a:t>
            </a:r>
          </a:p>
          <a:p>
            <a:r>
              <a:rPr lang="en-GB" dirty="0" smtClean="0"/>
              <a:t>Helps with shared decision making</a:t>
            </a:r>
          </a:p>
          <a:p>
            <a:pPr lvl="1"/>
            <a:r>
              <a:rPr lang="en-GB" dirty="0" smtClean="0"/>
              <a:t>Improves patient centred health</a:t>
            </a:r>
          </a:p>
          <a:p>
            <a:r>
              <a:rPr lang="en-GB" dirty="0"/>
              <a:t>Easily available – but what to use?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4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en-GB" dirty="0" smtClean="0"/>
              <a:t>PROS of PROMs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Relevant to the patient</a:t>
            </a:r>
          </a:p>
          <a:p>
            <a:pPr lvl="1"/>
            <a:r>
              <a:rPr lang="en-GB" dirty="0" smtClean="0"/>
              <a:t>Reflects patient’s subjective experience</a:t>
            </a:r>
          </a:p>
          <a:p>
            <a:r>
              <a:rPr lang="en-GB" dirty="0" smtClean="0"/>
              <a:t>Allows collection of data especially in LE </a:t>
            </a:r>
          </a:p>
          <a:p>
            <a:pPr lvl="1"/>
            <a:r>
              <a:rPr lang="en-GB" dirty="0" smtClean="0"/>
              <a:t>Provides co-ordinated approach to care</a:t>
            </a:r>
          </a:p>
          <a:p>
            <a:pPr lvl="1"/>
            <a:r>
              <a:rPr lang="en-GB" dirty="0" smtClean="0"/>
              <a:t>May help to provide data for clinicians to identify those at higher risk </a:t>
            </a:r>
          </a:p>
          <a:p>
            <a:r>
              <a:rPr lang="en-GB" dirty="0" smtClean="0"/>
              <a:t>Monitors the impact of any changes</a:t>
            </a:r>
          </a:p>
          <a:p>
            <a:r>
              <a:rPr lang="en-GB" dirty="0"/>
              <a:t>Evaluate cost effectiveness of a medical intervention /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2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a simplified PROM (</a:t>
            </a:r>
            <a:r>
              <a:rPr lang="en-GB" dirty="0" err="1" smtClean="0"/>
              <a:t>sPROM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to identify the prevalence of self reported symptoms of late effects in pelvic RT patients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Ben Roe and Karen Morgan</a:t>
            </a:r>
            <a:br>
              <a:rPr lang="en-GB" sz="3600" dirty="0" smtClean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237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Study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7342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provide an estimation of disease burden to support design of local late effects services</a:t>
            </a:r>
          </a:p>
          <a:p>
            <a:r>
              <a:rPr lang="en-US" dirty="0" smtClean="0"/>
              <a:t>Identify </a:t>
            </a:r>
            <a:r>
              <a:rPr lang="en-US" dirty="0"/>
              <a:t>the frequency and prevalence of patients self-reporting symptoms of late treatment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Identification </a:t>
            </a:r>
            <a:r>
              <a:rPr lang="en-US" dirty="0"/>
              <a:t>of the burden of late treatment effects in the local treated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/>
              <a:t>the efficacy of use of a </a:t>
            </a:r>
            <a:r>
              <a:rPr lang="en-US" dirty="0" err="1"/>
              <a:t>sPROM</a:t>
            </a:r>
            <a:r>
              <a:rPr lang="en-US" dirty="0"/>
              <a:t> questionnaire in patient self-reporting of late effects </a:t>
            </a:r>
            <a:r>
              <a:rPr lang="en-US" dirty="0" smtClean="0"/>
              <a:t>“red trigger”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Late effects service requirements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6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1100</Words>
  <Application>Microsoft Office PowerPoint</Application>
  <PresentationFormat>On-screen Show (4:3)</PresentationFormat>
  <Paragraphs>196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Acrobat Document</vt:lpstr>
      <vt:lpstr>The Pros and Cons of PROMs</vt:lpstr>
      <vt:lpstr>Aims</vt:lpstr>
      <vt:lpstr>What are PROMs? (Patient Reported Outcome Measures)</vt:lpstr>
      <vt:lpstr>Background</vt:lpstr>
      <vt:lpstr>Types of PROMs</vt:lpstr>
      <vt:lpstr>Why use them? </vt:lpstr>
      <vt:lpstr>PROS of PROMs</vt:lpstr>
      <vt:lpstr>Using a simplified PROM (sPROM) to identify the prevalence of self reported symptoms of late effects in pelvic RT patients  Ben Roe and Karen Morgan </vt:lpstr>
      <vt:lpstr>Study aims</vt:lpstr>
      <vt:lpstr>sPROM Questionnaire design</vt:lpstr>
      <vt:lpstr>Methods</vt:lpstr>
      <vt:lpstr>sPROM Outcomes</vt:lpstr>
      <vt:lpstr>Results</vt:lpstr>
      <vt:lpstr>Free text qualitative analysis</vt:lpstr>
      <vt:lpstr>Summary of key findings</vt:lpstr>
      <vt:lpstr>Using data to model “LE” services</vt:lpstr>
      <vt:lpstr>PowerPoint Presentation</vt:lpstr>
      <vt:lpstr>CONS of PROMs</vt:lpstr>
      <vt:lpstr>CONS of PROMs</vt:lpstr>
      <vt:lpstr>The future of PROMs in Radiotherapy</vt:lpstr>
      <vt:lpstr>Use in late effects management</vt:lpstr>
      <vt:lpstr>Use in late effects management</vt:lpstr>
      <vt:lpstr>Use in late effects management</vt:lpstr>
      <vt:lpstr>Further PROMs developments</vt:lpstr>
      <vt:lpstr>Conclusions</vt:lpstr>
      <vt:lpstr>PowerPoint Presentation</vt:lpstr>
      <vt:lpstr>PowerPoint Presentation</vt:lpstr>
    </vt:vector>
  </TitlesOfParts>
  <Company>Taunton and Somerset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Patient Reported Outcome Measures in Radiotherapy</dc:title>
  <dc:creator>Karen Morgan</dc:creator>
  <cp:lastModifiedBy>User name</cp:lastModifiedBy>
  <cp:revision>104</cp:revision>
  <dcterms:created xsi:type="dcterms:W3CDTF">2016-08-09T13:22:27Z</dcterms:created>
  <dcterms:modified xsi:type="dcterms:W3CDTF">2017-01-24T09:22:23Z</dcterms:modified>
</cp:coreProperties>
</file>