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60" r:id="rId4"/>
    <p:sldId id="262" r:id="rId5"/>
    <p:sldId id="276" r:id="rId6"/>
    <p:sldId id="264" r:id="rId7"/>
    <p:sldId id="265" r:id="rId8"/>
    <p:sldId id="277" r:id="rId9"/>
    <p:sldId id="261" r:id="rId10"/>
    <p:sldId id="278" r:id="rId11"/>
    <p:sldId id="263" r:id="rId12"/>
    <p:sldId id="266" r:id="rId13"/>
    <p:sldId id="267" r:id="rId14"/>
    <p:sldId id="268" r:id="rId15"/>
    <p:sldId id="281" r:id="rId16"/>
    <p:sldId id="269" r:id="rId17"/>
    <p:sldId id="282" r:id="rId18"/>
    <p:sldId id="270" r:id="rId19"/>
    <p:sldId id="271" r:id="rId20"/>
    <p:sldId id="272" r:id="rId21"/>
    <p:sldId id="279" r:id="rId22"/>
    <p:sldId id="274" r:id="rId23"/>
    <p:sldId id="275" r:id="rId2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C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4" autoAdjust="0"/>
    <p:restoredTop sz="94660"/>
  </p:normalViewPr>
  <p:slideViewPr>
    <p:cSldViewPr snapToGrid="0">
      <p:cViewPr>
        <p:scale>
          <a:sx n="80" d="100"/>
          <a:sy n="80" d="100"/>
        </p:scale>
        <p:origin x="-1201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AB024-CAD5-4784-B3C8-C2831FA3D24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ED056D-AC97-48C2-A78E-A3EDF3CC1423}">
      <dgm:prSet phldrT="[Text]" custT="1"/>
      <dgm:spPr/>
      <dgm:t>
        <a:bodyPr/>
        <a:lstStyle/>
        <a:p>
          <a:r>
            <a:rPr lang="en-GB" sz="1800" dirty="0" smtClean="0"/>
            <a:t>Lecturer</a:t>
          </a:r>
        </a:p>
        <a:p>
          <a:endParaRPr lang="en-GB" sz="1000" dirty="0" smtClean="0"/>
        </a:p>
        <a:p>
          <a:endParaRPr lang="en-GB" sz="1000" dirty="0" smtClean="0"/>
        </a:p>
        <a:p>
          <a:endParaRPr lang="en-GB" sz="1800" dirty="0" smtClean="0"/>
        </a:p>
        <a:p>
          <a:r>
            <a:rPr lang="en-GB" sz="1800" dirty="0" smtClean="0"/>
            <a:t>Senior Lecturer</a:t>
          </a:r>
          <a:endParaRPr lang="en-GB" sz="1800" dirty="0"/>
        </a:p>
      </dgm:t>
    </dgm:pt>
    <dgm:pt modelId="{C99DB281-637D-4CE2-96F7-45D830CFAAAB}" type="parTrans" cxnId="{203C509F-5AE5-4E84-BF58-44625BBA1DF5}">
      <dgm:prSet/>
      <dgm:spPr/>
      <dgm:t>
        <a:bodyPr/>
        <a:lstStyle/>
        <a:p>
          <a:endParaRPr lang="en-GB"/>
        </a:p>
      </dgm:t>
    </dgm:pt>
    <dgm:pt modelId="{D4BE2AC3-2168-4731-9C71-5DAB20DDBA3C}" type="sibTrans" cxnId="{203C509F-5AE5-4E84-BF58-44625BBA1DF5}">
      <dgm:prSet/>
      <dgm:spPr/>
      <dgm:t>
        <a:bodyPr/>
        <a:lstStyle/>
        <a:p>
          <a:endParaRPr lang="en-GB"/>
        </a:p>
      </dgm:t>
    </dgm:pt>
    <dgm:pt modelId="{70B005BA-A33C-4688-AEC2-7632807A716D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en-GB" sz="1800" dirty="0" smtClean="0"/>
            <a:t>Snr Rad</a:t>
          </a:r>
        </a:p>
        <a:p>
          <a:pPr>
            <a:spcAft>
              <a:spcPct val="35000"/>
            </a:spcAft>
          </a:pPr>
          <a:endParaRPr lang="en-GB" sz="1000" dirty="0" smtClean="0"/>
        </a:p>
        <a:p>
          <a:pPr>
            <a:spcAft>
              <a:spcPct val="35000"/>
            </a:spcAft>
          </a:pPr>
          <a:endParaRPr lang="en-GB" sz="1000" dirty="0" smtClean="0"/>
        </a:p>
        <a:p>
          <a:pPr>
            <a:spcAft>
              <a:spcPts val="0"/>
            </a:spcAft>
          </a:pPr>
          <a:r>
            <a:rPr lang="en-GB" sz="1600" dirty="0" smtClean="0"/>
            <a:t>Snr Rad</a:t>
          </a:r>
        </a:p>
        <a:p>
          <a:pPr>
            <a:spcAft>
              <a:spcPts val="0"/>
            </a:spcAft>
          </a:pPr>
          <a:r>
            <a:rPr lang="en-GB" sz="1600" dirty="0" smtClean="0"/>
            <a:t>&amp;</a:t>
          </a:r>
        </a:p>
        <a:p>
          <a:pPr>
            <a:spcAft>
              <a:spcPts val="0"/>
            </a:spcAft>
          </a:pPr>
          <a:r>
            <a:rPr lang="en-GB" sz="1600" dirty="0" smtClean="0"/>
            <a:t>P/T</a:t>
          </a:r>
        </a:p>
        <a:p>
          <a:pPr>
            <a:spcAft>
              <a:spcPts val="0"/>
            </a:spcAft>
          </a:pPr>
          <a:r>
            <a:rPr lang="en-GB" sz="1600" dirty="0" smtClean="0"/>
            <a:t>Lecturer</a:t>
          </a:r>
          <a:endParaRPr lang="en-GB" sz="1600" dirty="0"/>
        </a:p>
      </dgm:t>
    </dgm:pt>
    <dgm:pt modelId="{ED50374F-1095-4E6C-9E4B-9EAA17851EE8}" type="parTrans" cxnId="{A833CA9A-3846-4123-A909-7F8AF0C860AC}">
      <dgm:prSet/>
      <dgm:spPr/>
      <dgm:t>
        <a:bodyPr/>
        <a:lstStyle/>
        <a:p>
          <a:endParaRPr lang="en-GB"/>
        </a:p>
      </dgm:t>
    </dgm:pt>
    <dgm:pt modelId="{54AAD44A-5AFB-4C96-AF8A-F2F3967BFA42}" type="sibTrans" cxnId="{A833CA9A-3846-4123-A909-7F8AF0C860AC}">
      <dgm:prSet/>
      <dgm:spPr/>
      <dgm:t>
        <a:bodyPr/>
        <a:lstStyle/>
        <a:p>
          <a:endParaRPr lang="en-GB"/>
        </a:p>
      </dgm:t>
    </dgm:pt>
    <dgm:pt modelId="{42DBC3C4-4B6A-4200-A065-11BD080D4A88}">
      <dgm:prSet phldrT="[Text]" custT="1"/>
      <dgm:spPr/>
      <dgm:t>
        <a:bodyPr/>
        <a:lstStyle/>
        <a:p>
          <a:r>
            <a:rPr lang="en-GB" sz="1800" dirty="0" smtClean="0"/>
            <a:t>Lecturer</a:t>
          </a:r>
        </a:p>
        <a:p>
          <a:endParaRPr lang="en-GB" sz="1300" dirty="0" smtClean="0"/>
        </a:p>
        <a:p>
          <a:endParaRPr lang="en-GB" sz="1300" dirty="0" smtClean="0"/>
        </a:p>
        <a:p>
          <a:r>
            <a:rPr lang="en-GB" sz="1800" dirty="0" smtClean="0"/>
            <a:t>Academic Director for AHPs</a:t>
          </a:r>
          <a:endParaRPr lang="en-GB" sz="1800" dirty="0"/>
        </a:p>
      </dgm:t>
    </dgm:pt>
    <dgm:pt modelId="{DB3A1DA5-477B-45E1-8459-8DB941D25AEC}" type="parTrans" cxnId="{EADB6203-D135-4C99-9C6A-62D708994B85}">
      <dgm:prSet/>
      <dgm:spPr/>
      <dgm:t>
        <a:bodyPr/>
        <a:lstStyle/>
        <a:p>
          <a:endParaRPr lang="en-GB"/>
        </a:p>
      </dgm:t>
    </dgm:pt>
    <dgm:pt modelId="{AB5F2F1D-87A2-4DA6-A28A-6D539BAAE01B}" type="sibTrans" cxnId="{EADB6203-D135-4C99-9C6A-62D708994B85}">
      <dgm:prSet/>
      <dgm:spPr/>
      <dgm:t>
        <a:bodyPr/>
        <a:lstStyle/>
        <a:p>
          <a:endParaRPr lang="en-GB"/>
        </a:p>
      </dgm:t>
    </dgm:pt>
    <dgm:pt modelId="{70CF4A02-5740-4EA9-9D8B-BC43F74D478B}">
      <dgm:prSet custT="1"/>
      <dgm:spPr/>
      <dgm:t>
        <a:bodyPr/>
        <a:lstStyle/>
        <a:p>
          <a:r>
            <a:rPr lang="en-GB" sz="1800" dirty="0" smtClean="0"/>
            <a:t>Lecturer</a:t>
          </a:r>
        </a:p>
        <a:p>
          <a:endParaRPr lang="en-GB" sz="1300" dirty="0" smtClean="0"/>
        </a:p>
        <a:p>
          <a:endParaRPr lang="en-GB" sz="1300" dirty="0" smtClean="0"/>
        </a:p>
        <a:p>
          <a:r>
            <a:rPr lang="en-GB" sz="1800" dirty="0" smtClean="0"/>
            <a:t>Senior Lecturer</a:t>
          </a:r>
          <a:endParaRPr lang="en-GB" sz="1800" dirty="0"/>
        </a:p>
      </dgm:t>
    </dgm:pt>
    <dgm:pt modelId="{5E3C9FE0-118B-4127-96B7-4B741EA928D7}" type="parTrans" cxnId="{C3ED15C2-6798-4646-AE73-37A4220EB915}">
      <dgm:prSet/>
      <dgm:spPr/>
      <dgm:t>
        <a:bodyPr/>
        <a:lstStyle/>
        <a:p>
          <a:endParaRPr lang="en-GB"/>
        </a:p>
      </dgm:t>
    </dgm:pt>
    <dgm:pt modelId="{15ADC9EB-3539-4394-8E8D-D449DB84567E}" type="sibTrans" cxnId="{C3ED15C2-6798-4646-AE73-37A4220EB915}">
      <dgm:prSet/>
      <dgm:spPr/>
      <dgm:t>
        <a:bodyPr/>
        <a:lstStyle/>
        <a:p>
          <a:endParaRPr lang="en-GB"/>
        </a:p>
      </dgm:t>
    </dgm:pt>
    <dgm:pt modelId="{D90DF86C-BF18-4893-A0DB-17922F7388C6}">
      <dgm:prSet custT="1"/>
      <dgm:spPr/>
      <dgm:t>
        <a:bodyPr/>
        <a:lstStyle/>
        <a:p>
          <a:r>
            <a:rPr lang="en-GB" sz="1800" dirty="0" smtClean="0"/>
            <a:t>Lecturer</a:t>
          </a:r>
        </a:p>
        <a:p>
          <a:endParaRPr lang="en-GB" sz="1300" dirty="0" smtClean="0"/>
        </a:p>
        <a:p>
          <a:endParaRPr lang="en-GB" sz="1800" dirty="0" smtClean="0"/>
        </a:p>
        <a:p>
          <a:r>
            <a:rPr lang="en-GB" sz="1800" dirty="0" smtClean="0"/>
            <a:t>Associate professor</a:t>
          </a:r>
          <a:endParaRPr lang="en-GB" sz="1800" dirty="0"/>
        </a:p>
      </dgm:t>
    </dgm:pt>
    <dgm:pt modelId="{722EAE1F-08ED-4798-A236-10B8A3F83D32}" type="parTrans" cxnId="{1E20F610-32EB-415C-B2F8-429F52DD09ED}">
      <dgm:prSet/>
      <dgm:spPr/>
      <dgm:t>
        <a:bodyPr/>
        <a:lstStyle/>
        <a:p>
          <a:endParaRPr lang="en-GB"/>
        </a:p>
      </dgm:t>
    </dgm:pt>
    <dgm:pt modelId="{EA9199CC-A0F6-4617-9934-DB4A94CC8F44}" type="sibTrans" cxnId="{1E20F610-32EB-415C-B2F8-429F52DD09ED}">
      <dgm:prSet/>
      <dgm:spPr/>
      <dgm:t>
        <a:bodyPr/>
        <a:lstStyle/>
        <a:p>
          <a:endParaRPr lang="en-GB"/>
        </a:p>
      </dgm:t>
    </dgm:pt>
    <dgm:pt modelId="{0EE8E0B1-18D1-45CE-B8A8-B5A6C5AD1BBA}">
      <dgm:prSet custT="1"/>
      <dgm:spPr/>
      <dgm:t>
        <a:bodyPr/>
        <a:lstStyle/>
        <a:p>
          <a:r>
            <a:rPr lang="en-GB" sz="1600" dirty="0" smtClean="0"/>
            <a:t>Snr Lecturer</a:t>
          </a:r>
        </a:p>
        <a:p>
          <a:endParaRPr lang="en-GB" sz="1400" dirty="0" smtClean="0"/>
        </a:p>
        <a:p>
          <a:endParaRPr lang="en-GB" sz="1400" dirty="0" smtClean="0"/>
        </a:p>
        <a:p>
          <a:r>
            <a:rPr lang="en-GB" sz="1600" dirty="0" smtClean="0"/>
            <a:t>Head of Directorate Rad</a:t>
          </a:r>
          <a:endParaRPr lang="en-GB" sz="1600" dirty="0"/>
        </a:p>
      </dgm:t>
    </dgm:pt>
    <dgm:pt modelId="{7B4CEBC5-6518-43CC-B16D-0863E784EB1E}" type="parTrans" cxnId="{998CD3D5-B153-4556-86FD-284A676470CC}">
      <dgm:prSet/>
      <dgm:spPr/>
      <dgm:t>
        <a:bodyPr/>
        <a:lstStyle/>
        <a:p>
          <a:endParaRPr lang="en-GB"/>
        </a:p>
      </dgm:t>
    </dgm:pt>
    <dgm:pt modelId="{A83CC1BF-44CA-4E00-B410-6A49D4EA7843}" type="sibTrans" cxnId="{998CD3D5-B153-4556-86FD-284A676470CC}">
      <dgm:prSet/>
      <dgm:spPr/>
      <dgm:t>
        <a:bodyPr/>
        <a:lstStyle/>
        <a:p>
          <a:endParaRPr lang="en-GB"/>
        </a:p>
      </dgm:t>
    </dgm:pt>
    <dgm:pt modelId="{F9EDBF0C-EC66-498D-8B05-C93834CE5D77}" type="pres">
      <dgm:prSet presAssocID="{BA6AB024-CAD5-4784-B3C8-C2831FA3D2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B76254A-2510-45B8-A061-58EC150DB1C9}" type="pres">
      <dgm:prSet presAssocID="{BA6AB024-CAD5-4784-B3C8-C2831FA3D244}" presName="bkgdShp" presStyleLbl="alignAccFollowNode1" presStyleIdx="0" presStyleCnt="1" custLinFactNeighborY="-12346"/>
      <dgm:spPr/>
    </dgm:pt>
    <dgm:pt modelId="{D9B2EEEE-7E43-4201-A774-32D766482963}" type="pres">
      <dgm:prSet presAssocID="{BA6AB024-CAD5-4784-B3C8-C2831FA3D244}" presName="linComp" presStyleCnt="0"/>
      <dgm:spPr/>
    </dgm:pt>
    <dgm:pt modelId="{ADCF7B05-63BF-4729-8C87-562C96207988}" type="pres">
      <dgm:prSet presAssocID="{E9ED056D-AC97-48C2-A78E-A3EDF3CC1423}" presName="compNode" presStyleCnt="0"/>
      <dgm:spPr/>
    </dgm:pt>
    <dgm:pt modelId="{5BBFD744-E57F-4E93-93FC-68E299B36476}" type="pres">
      <dgm:prSet presAssocID="{E9ED056D-AC97-48C2-A78E-A3EDF3CC142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8F0EF9-6EDA-4FA4-988B-76DD1233B73B}" type="pres">
      <dgm:prSet presAssocID="{E9ED056D-AC97-48C2-A78E-A3EDF3CC1423}" presName="invisiNode" presStyleLbl="node1" presStyleIdx="0" presStyleCnt="6"/>
      <dgm:spPr/>
    </dgm:pt>
    <dgm:pt modelId="{10C28BA4-5C04-4E4C-A5F6-CB60E29C2AC8}" type="pres">
      <dgm:prSet presAssocID="{E9ED056D-AC97-48C2-A78E-A3EDF3CC1423}" presName="imagNode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CAF5B9-F798-4F97-AC89-D1BF947A0E62}" type="pres">
      <dgm:prSet presAssocID="{D4BE2AC3-2168-4731-9C71-5DAB20DDBA3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080BE49-48F1-47E3-B2BC-F809210357CC}" type="pres">
      <dgm:prSet presAssocID="{70B005BA-A33C-4688-AEC2-7632807A716D}" presName="compNode" presStyleCnt="0"/>
      <dgm:spPr/>
    </dgm:pt>
    <dgm:pt modelId="{1D3FE2B4-7916-4D28-A78B-464B1AED1AFC}" type="pres">
      <dgm:prSet presAssocID="{70B005BA-A33C-4688-AEC2-7632807A71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9F1614-5826-4888-848C-976E5F4EE2E1}" type="pres">
      <dgm:prSet presAssocID="{70B005BA-A33C-4688-AEC2-7632807A716D}" presName="invisiNode" presStyleLbl="node1" presStyleIdx="1" presStyleCnt="6"/>
      <dgm:spPr/>
    </dgm:pt>
    <dgm:pt modelId="{4C2A0CA6-8E09-46B8-8F45-85D05782FBA9}" type="pres">
      <dgm:prSet presAssocID="{70B005BA-A33C-4688-AEC2-7632807A716D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20B027-7D68-4475-A172-0E178AF581AC}" type="pres">
      <dgm:prSet presAssocID="{54AAD44A-5AFB-4C96-AF8A-F2F3967BFA4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36E2774A-2849-4042-971E-40854D4776DC}" type="pres">
      <dgm:prSet presAssocID="{42DBC3C4-4B6A-4200-A065-11BD080D4A88}" presName="compNode" presStyleCnt="0"/>
      <dgm:spPr/>
    </dgm:pt>
    <dgm:pt modelId="{5ACE625E-841D-43E8-AF56-8250C871BAB2}" type="pres">
      <dgm:prSet presAssocID="{42DBC3C4-4B6A-4200-A065-11BD080D4A8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07F2CD-1861-4DBE-B57C-9A10D519D767}" type="pres">
      <dgm:prSet presAssocID="{42DBC3C4-4B6A-4200-A065-11BD080D4A88}" presName="invisiNode" presStyleLbl="node1" presStyleIdx="2" presStyleCnt="6"/>
      <dgm:spPr/>
    </dgm:pt>
    <dgm:pt modelId="{61694CFD-ACA0-4A2B-A62B-8943FBBE82EA}" type="pres">
      <dgm:prSet presAssocID="{42DBC3C4-4B6A-4200-A065-11BD080D4A88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1A4481F-B375-49D7-B106-C1FA655578AE}" type="pres">
      <dgm:prSet presAssocID="{AB5F2F1D-87A2-4DA6-A28A-6D539BAAE01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29A4CF05-21AA-4958-AE0E-543817488DA7}" type="pres">
      <dgm:prSet presAssocID="{70CF4A02-5740-4EA9-9D8B-BC43F74D478B}" presName="compNode" presStyleCnt="0"/>
      <dgm:spPr/>
    </dgm:pt>
    <dgm:pt modelId="{A1497253-4405-4501-9DD9-1AEF04DFDDA1}" type="pres">
      <dgm:prSet presAssocID="{70CF4A02-5740-4EA9-9D8B-BC43F74D47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107020-5F6A-4EFE-874B-31D03DB7BFAB}" type="pres">
      <dgm:prSet presAssocID="{70CF4A02-5740-4EA9-9D8B-BC43F74D478B}" presName="invisiNode" presStyleLbl="node1" presStyleIdx="3" presStyleCnt="6"/>
      <dgm:spPr/>
    </dgm:pt>
    <dgm:pt modelId="{AEA20BC6-D3B9-4094-AD68-BFC56AA3A737}" type="pres">
      <dgm:prSet presAssocID="{70CF4A02-5740-4EA9-9D8B-BC43F74D478B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5B413D9-DB06-4F47-B488-3C994EF65F62}" type="pres">
      <dgm:prSet presAssocID="{15ADC9EB-3539-4394-8E8D-D449DB84567E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A2C79C7-7D83-4E9A-B6F2-13EA8BB991F4}" type="pres">
      <dgm:prSet presAssocID="{D90DF86C-BF18-4893-A0DB-17922F7388C6}" presName="compNode" presStyleCnt="0"/>
      <dgm:spPr/>
    </dgm:pt>
    <dgm:pt modelId="{3303309C-0F0B-41C1-86A6-8774D80CC0B8}" type="pres">
      <dgm:prSet presAssocID="{D90DF86C-BF18-4893-A0DB-17922F7388C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8AE5A1-978B-4E48-B138-759324F14F3E}" type="pres">
      <dgm:prSet presAssocID="{D90DF86C-BF18-4893-A0DB-17922F7388C6}" presName="invisiNode" presStyleLbl="node1" presStyleIdx="4" presStyleCnt="6"/>
      <dgm:spPr/>
    </dgm:pt>
    <dgm:pt modelId="{E55C27E9-26FB-4D1D-A214-0E8AB6158731}" type="pres">
      <dgm:prSet presAssocID="{D90DF86C-BF18-4893-A0DB-17922F7388C6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5E36929-B6F6-4CFD-8346-07622B5BA026}" type="pres">
      <dgm:prSet presAssocID="{EA9199CC-A0F6-4617-9934-DB4A94CC8F4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C0329313-BC6B-4654-80FE-756F1C1D6CED}" type="pres">
      <dgm:prSet presAssocID="{0EE8E0B1-18D1-45CE-B8A8-B5A6C5AD1BBA}" presName="compNode" presStyleCnt="0"/>
      <dgm:spPr/>
    </dgm:pt>
    <dgm:pt modelId="{FAD06954-B6F7-4813-A85E-18E5C72898E5}" type="pres">
      <dgm:prSet presAssocID="{0EE8E0B1-18D1-45CE-B8A8-B5A6C5AD1BB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1007C3-5C82-4E1F-A02D-0FF3E30F0B72}" type="pres">
      <dgm:prSet presAssocID="{0EE8E0B1-18D1-45CE-B8A8-B5A6C5AD1BBA}" presName="invisiNode" presStyleLbl="node1" presStyleIdx="5" presStyleCnt="6"/>
      <dgm:spPr/>
    </dgm:pt>
    <dgm:pt modelId="{9F6A79DE-5D5D-4AA7-A20B-37847295191D}" type="pres">
      <dgm:prSet presAssocID="{0EE8E0B1-18D1-45CE-B8A8-B5A6C5AD1BBA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C5606667-0201-4D65-ADCB-6F7395489C5D}" type="presOf" srcId="{54AAD44A-5AFB-4C96-AF8A-F2F3967BFA42}" destId="{7F20B027-7D68-4475-A172-0E178AF581AC}" srcOrd="0" destOrd="0" presId="urn:microsoft.com/office/officeart/2005/8/layout/pList2"/>
    <dgm:cxn modelId="{5D406917-B63A-478D-AB44-3D88BF696DCD}" type="presOf" srcId="{D4BE2AC3-2168-4731-9C71-5DAB20DDBA3C}" destId="{6ECAF5B9-F798-4F97-AC89-D1BF947A0E62}" srcOrd="0" destOrd="0" presId="urn:microsoft.com/office/officeart/2005/8/layout/pList2"/>
    <dgm:cxn modelId="{998CD3D5-B153-4556-86FD-284A676470CC}" srcId="{BA6AB024-CAD5-4784-B3C8-C2831FA3D244}" destId="{0EE8E0B1-18D1-45CE-B8A8-B5A6C5AD1BBA}" srcOrd="5" destOrd="0" parTransId="{7B4CEBC5-6518-43CC-B16D-0863E784EB1E}" sibTransId="{A83CC1BF-44CA-4E00-B410-6A49D4EA7843}"/>
    <dgm:cxn modelId="{60F35FDE-86AB-4BD5-9A37-4DA2AF61A87B}" type="presOf" srcId="{70B005BA-A33C-4688-AEC2-7632807A716D}" destId="{1D3FE2B4-7916-4D28-A78B-464B1AED1AFC}" srcOrd="0" destOrd="0" presId="urn:microsoft.com/office/officeart/2005/8/layout/pList2"/>
    <dgm:cxn modelId="{1E20F610-32EB-415C-B2F8-429F52DD09ED}" srcId="{BA6AB024-CAD5-4784-B3C8-C2831FA3D244}" destId="{D90DF86C-BF18-4893-A0DB-17922F7388C6}" srcOrd="4" destOrd="0" parTransId="{722EAE1F-08ED-4798-A236-10B8A3F83D32}" sibTransId="{EA9199CC-A0F6-4617-9934-DB4A94CC8F44}"/>
    <dgm:cxn modelId="{10A862A0-BD75-4E92-B2D6-B8442E6F905C}" type="presOf" srcId="{0EE8E0B1-18D1-45CE-B8A8-B5A6C5AD1BBA}" destId="{FAD06954-B6F7-4813-A85E-18E5C72898E5}" srcOrd="0" destOrd="0" presId="urn:microsoft.com/office/officeart/2005/8/layout/pList2"/>
    <dgm:cxn modelId="{C383DF40-3611-445B-BAE9-838D1C7BE1C2}" type="presOf" srcId="{AB5F2F1D-87A2-4DA6-A28A-6D539BAAE01B}" destId="{91A4481F-B375-49D7-B106-C1FA655578AE}" srcOrd="0" destOrd="0" presId="urn:microsoft.com/office/officeart/2005/8/layout/pList2"/>
    <dgm:cxn modelId="{A833CA9A-3846-4123-A909-7F8AF0C860AC}" srcId="{BA6AB024-CAD5-4784-B3C8-C2831FA3D244}" destId="{70B005BA-A33C-4688-AEC2-7632807A716D}" srcOrd="1" destOrd="0" parTransId="{ED50374F-1095-4E6C-9E4B-9EAA17851EE8}" sibTransId="{54AAD44A-5AFB-4C96-AF8A-F2F3967BFA42}"/>
    <dgm:cxn modelId="{72AF6197-5ED5-434B-A9B9-AB9023476B8F}" type="presOf" srcId="{E9ED056D-AC97-48C2-A78E-A3EDF3CC1423}" destId="{5BBFD744-E57F-4E93-93FC-68E299B36476}" srcOrd="0" destOrd="0" presId="urn:microsoft.com/office/officeart/2005/8/layout/pList2"/>
    <dgm:cxn modelId="{203C509F-5AE5-4E84-BF58-44625BBA1DF5}" srcId="{BA6AB024-CAD5-4784-B3C8-C2831FA3D244}" destId="{E9ED056D-AC97-48C2-A78E-A3EDF3CC1423}" srcOrd="0" destOrd="0" parTransId="{C99DB281-637D-4CE2-96F7-45D830CFAAAB}" sibTransId="{D4BE2AC3-2168-4731-9C71-5DAB20DDBA3C}"/>
    <dgm:cxn modelId="{9B80822F-8793-41A3-98B1-E2D4F543F37A}" type="presOf" srcId="{15ADC9EB-3539-4394-8E8D-D449DB84567E}" destId="{55B413D9-DB06-4F47-B488-3C994EF65F62}" srcOrd="0" destOrd="0" presId="urn:microsoft.com/office/officeart/2005/8/layout/pList2"/>
    <dgm:cxn modelId="{F356CF8F-D648-4764-92C6-36DECA7F4083}" type="presOf" srcId="{BA6AB024-CAD5-4784-B3C8-C2831FA3D244}" destId="{F9EDBF0C-EC66-498D-8B05-C93834CE5D77}" srcOrd="0" destOrd="0" presId="urn:microsoft.com/office/officeart/2005/8/layout/pList2"/>
    <dgm:cxn modelId="{371FCE81-261B-43C7-875C-D008854C3758}" type="presOf" srcId="{70CF4A02-5740-4EA9-9D8B-BC43F74D478B}" destId="{A1497253-4405-4501-9DD9-1AEF04DFDDA1}" srcOrd="0" destOrd="0" presId="urn:microsoft.com/office/officeart/2005/8/layout/pList2"/>
    <dgm:cxn modelId="{14B8C267-2A63-4B5D-88D5-D6799F15BE01}" type="presOf" srcId="{D90DF86C-BF18-4893-A0DB-17922F7388C6}" destId="{3303309C-0F0B-41C1-86A6-8774D80CC0B8}" srcOrd="0" destOrd="0" presId="urn:microsoft.com/office/officeart/2005/8/layout/pList2"/>
    <dgm:cxn modelId="{5F4A984A-8436-42A8-9404-66A4D9D52948}" type="presOf" srcId="{EA9199CC-A0F6-4617-9934-DB4A94CC8F44}" destId="{15E36929-B6F6-4CFD-8346-07622B5BA026}" srcOrd="0" destOrd="0" presId="urn:microsoft.com/office/officeart/2005/8/layout/pList2"/>
    <dgm:cxn modelId="{EADB6203-D135-4C99-9C6A-62D708994B85}" srcId="{BA6AB024-CAD5-4784-B3C8-C2831FA3D244}" destId="{42DBC3C4-4B6A-4200-A065-11BD080D4A88}" srcOrd="2" destOrd="0" parTransId="{DB3A1DA5-477B-45E1-8459-8DB941D25AEC}" sibTransId="{AB5F2F1D-87A2-4DA6-A28A-6D539BAAE01B}"/>
    <dgm:cxn modelId="{C3ED15C2-6798-4646-AE73-37A4220EB915}" srcId="{BA6AB024-CAD5-4784-B3C8-C2831FA3D244}" destId="{70CF4A02-5740-4EA9-9D8B-BC43F74D478B}" srcOrd="3" destOrd="0" parTransId="{5E3C9FE0-118B-4127-96B7-4B741EA928D7}" sibTransId="{15ADC9EB-3539-4394-8E8D-D449DB84567E}"/>
    <dgm:cxn modelId="{EEAAE2D2-D99B-4C0D-8A19-F5074A8FB84E}" type="presOf" srcId="{42DBC3C4-4B6A-4200-A065-11BD080D4A88}" destId="{5ACE625E-841D-43E8-AF56-8250C871BAB2}" srcOrd="0" destOrd="0" presId="urn:microsoft.com/office/officeart/2005/8/layout/pList2"/>
    <dgm:cxn modelId="{82614108-5262-4369-B513-44415872A18F}" type="presParOf" srcId="{F9EDBF0C-EC66-498D-8B05-C93834CE5D77}" destId="{BB76254A-2510-45B8-A061-58EC150DB1C9}" srcOrd="0" destOrd="0" presId="urn:microsoft.com/office/officeart/2005/8/layout/pList2"/>
    <dgm:cxn modelId="{655A5FF5-9ACC-42C3-B6B6-9B70EBC405C4}" type="presParOf" srcId="{F9EDBF0C-EC66-498D-8B05-C93834CE5D77}" destId="{D9B2EEEE-7E43-4201-A774-32D766482963}" srcOrd="1" destOrd="0" presId="urn:microsoft.com/office/officeart/2005/8/layout/pList2"/>
    <dgm:cxn modelId="{F6F016EA-C52E-4A57-B459-DC7162829B57}" type="presParOf" srcId="{D9B2EEEE-7E43-4201-A774-32D766482963}" destId="{ADCF7B05-63BF-4729-8C87-562C96207988}" srcOrd="0" destOrd="0" presId="urn:microsoft.com/office/officeart/2005/8/layout/pList2"/>
    <dgm:cxn modelId="{B60B9247-0585-4430-8BD3-40368906EF5A}" type="presParOf" srcId="{ADCF7B05-63BF-4729-8C87-562C96207988}" destId="{5BBFD744-E57F-4E93-93FC-68E299B36476}" srcOrd="0" destOrd="0" presId="urn:microsoft.com/office/officeart/2005/8/layout/pList2"/>
    <dgm:cxn modelId="{E7909DAA-25B9-4E41-A0D1-86897E52A98D}" type="presParOf" srcId="{ADCF7B05-63BF-4729-8C87-562C96207988}" destId="{818F0EF9-6EDA-4FA4-988B-76DD1233B73B}" srcOrd="1" destOrd="0" presId="urn:microsoft.com/office/officeart/2005/8/layout/pList2"/>
    <dgm:cxn modelId="{40639933-34F1-41A0-8FC3-91FD9D5528CA}" type="presParOf" srcId="{ADCF7B05-63BF-4729-8C87-562C96207988}" destId="{10C28BA4-5C04-4E4C-A5F6-CB60E29C2AC8}" srcOrd="2" destOrd="0" presId="urn:microsoft.com/office/officeart/2005/8/layout/pList2"/>
    <dgm:cxn modelId="{0ADFD756-6B3A-4DF1-8ADC-DB1E79B9EA93}" type="presParOf" srcId="{D9B2EEEE-7E43-4201-A774-32D766482963}" destId="{6ECAF5B9-F798-4F97-AC89-D1BF947A0E62}" srcOrd="1" destOrd="0" presId="urn:microsoft.com/office/officeart/2005/8/layout/pList2"/>
    <dgm:cxn modelId="{228C1957-E460-4259-91F8-17C9D61963D0}" type="presParOf" srcId="{D9B2EEEE-7E43-4201-A774-32D766482963}" destId="{E080BE49-48F1-47E3-B2BC-F809210357CC}" srcOrd="2" destOrd="0" presId="urn:microsoft.com/office/officeart/2005/8/layout/pList2"/>
    <dgm:cxn modelId="{E34A670E-5B46-4BBA-8F3D-508BD40D4E6C}" type="presParOf" srcId="{E080BE49-48F1-47E3-B2BC-F809210357CC}" destId="{1D3FE2B4-7916-4D28-A78B-464B1AED1AFC}" srcOrd="0" destOrd="0" presId="urn:microsoft.com/office/officeart/2005/8/layout/pList2"/>
    <dgm:cxn modelId="{E5479FCF-A842-4DD6-B35D-8B5B435AE7D3}" type="presParOf" srcId="{E080BE49-48F1-47E3-B2BC-F809210357CC}" destId="{AF9F1614-5826-4888-848C-976E5F4EE2E1}" srcOrd="1" destOrd="0" presId="urn:microsoft.com/office/officeart/2005/8/layout/pList2"/>
    <dgm:cxn modelId="{F725B9E3-E86D-43CB-BADD-C01DB441C2EC}" type="presParOf" srcId="{E080BE49-48F1-47E3-B2BC-F809210357CC}" destId="{4C2A0CA6-8E09-46B8-8F45-85D05782FBA9}" srcOrd="2" destOrd="0" presId="urn:microsoft.com/office/officeart/2005/8/layout/pList2"/>
    <dgm:cxn modelId="{2F19620E-2714-4D24-812F-61DCF8531D17}" type="presParOf" srcId="{D9B2EEEE-7E43-4201-A774-32D766482963}" destId="{7F20B027-7D68-4475-A172-0E178AF581AC}" srcOrd="3" destOrd="0" presId="urn:microsoft.com/office/officeart/2005/8/layout/pList2"/>
    <dgm:cxn modelId="{D86D8BD6-D4FB-4B56-BAE2-9F1F0E60C18E}" type="presParOf" srcId="{D9B2EEEE-7E43-4201-A774-32D766482963}" destId="{36E2774A-2849-4042-971E-40854D4776DC}" srcOrd="4" destOrd="0" presId="urn:microsoft.com/office/officeart/2005/8/layout/pList2"/>
    <dgm:cxn modelId="{6E1C3585-FF19-4609-91BA-041C4BCFC6FC}" type="presParOf" srcId="{36E2774A-2849-4042-971E-40854D4776DC}" destId="{5ACE625E-841D-43E8-AF56-8250C871BAB2}" srcOrd="0" destOrd="0" presId="urn:microsoft.com/office/officeart/2005/8/layout/pList2"/>
    <dgm:cxn modelId="{BEF12611-F8AB-45DD-BA3F-89A16CB66F5C}" type="presParOf" srcId="{36E2774A-2849-4042-971E-40854D4776DC}" destId="{A807F2CD-1861-4DBE-B57C-9A10D519D767}" srcOrd="1" destOrd="0" presId="urn:microsoft.com/office/officeart/2005/8/layout/pList2"/>
    <dgm:cxn modelId="{8742B21B-2AC5-4487-A59D-A7C554490305}" type="presParOf" srcId="{36E2774A-2849-4042-971E-40854D4776DC}" destId="{61694CFD-ACA0-4A2B-A62B-8943FBBE82EA}" srcOrd="2" destOrd="0" presId="urn:microsoft.com/office/officeart/2005/8/layout/pList2"/>
    <dgm:cxn modelId="{414A9FAC-102E-44B7-AFE3-E82947830CC0}" type="presParOf" srcId="{D9B2EEEE-7E43-4201-A774-32D766482963}" destId="{91A4481F-B375-49D7-B106-C1FA655578AE}" srcOrd="5" destOrd="0" presId="urn:microsoft.com/office/officeart/2005/8/layout/pList2"/>
    <dgm:cxn modelId="{0C3039FF-4347-447E-AB10-F45BBD54BE5D}" type="presParOf" srcId="{D9B2EEEE-7E43-4201-A774-32D766482963}" destId="{29A4CF05-21AA-4958-AE0E-543817488DA7}" srcOrd="6" destOrd="0" presId="urn:microsoft.com/office/officeart/2005/8/layout/pList2"/>
    <dgm:cxn modelId="{C74E4E42-6258-4512-96F6-75D63C6CD1AB}" type="presParOf" srcId="{29A4CF05-21AA-4958-AE0E-543817488DA7}" destId="{A1497253-4405-4501-9DD9-1AEF04DFDDA1}" srcOrd="0" destOrd="0" presId="urn:microsoft.com/office/officeart/2005/8/layout/pList2"/>
    <dgm:cxn modelId="{E7CFA1EB-71D2-4206-84AE-B1C3D17B392A}" type="presParOf" srcId="{29A4CF05-21AA-4958-AE0E-543817488DA7}" destId="{46107020-5F6A-4EFE-874B-31D03DB7BFAB}" srcOrd="1" destOrd="0" presId="urn:microsoft.com/office/officeart/2005/8/layout/pList2"/>
    <dgm:cxn modelId="{CE9402D1-185F-4577-8544-403B74A8A8D8}" type="presParOf" srcId="{29A4CF05-21AA-4958-AE0E-543817488DA7}" destId="{AEA20BC6-D3B9-4094-AD68-BFC56AA3A737}" srcOrd="2" destOrd="0" presId="urn:microsoft.com/office/officeart/2005/8/layout/pList2"/>
    <dgm:cxn modelId="{D693D47F-37C7-4E0C-AF9C-862EAA7DBD39}" type="presParOf" srcId="{D9B2EEEE-7E43-4201-A774-32D766482963}" destId="{55B413D9-DB06-4F47-B488-3C994EF65F62}" srcOrd="7" destOrd="0" presId="urn:microsoft.com/office/officeart/2005/8/layout/pList2"/>
    <dgm:cxn modelId="{93CE540D-C2C8-4631-8FEA-A443B2C9DB49}" type="presParOf" srcId="{D9B2EEEE-7E43-4201-A774-32D766482963}" destId="{0A2C79C7-7D83-4E9A-B6F2-13EA8BB991F4}" srcOrd="8" destOrd="0" presId="urn:microsoft.com/office/officeart/2005/8/layout/pList2"/>
    <dgm:cxn modelId="{05838AE3-C925-49BC-A5C7-984C1841C8CB}" type="presParOf" srcId="{0A2C79C7-7D83-4E9A-B6F2-13EA8BB991F4}" destId="{3303309C-0F0B-41C1-86A6-8774D80CC0B8}" srcOrd="0" destOrd="0" presId="urn:microsoft.com/office/officeart/2005/8/layout/pList2"/>
    <dgm:cxn modelId="{9796C085-647D-40A5-8A8B-2CFEDCAE3E15}" type="presParOf" srcId="{0A2C79C7-7D83-4E9A-B6F2-13EA8BB991F4}" destId="{658AE5A1-978B-4E48-B138-759324F14F3E}" srcOrd="1" destOrd="0" presId="urn:microsoft.com/office/officeart/2005/8/layout/pList2"/>
    <dgm:cxn modelId="{62A6196F-BFFB-4584-8812-52D3A53D93AC}" type="presParOf" srcId="{0A2C79C7-7D83-4E9A-B6F2-13EA8BB991F4}" destId="{E55C27E9-26FB-4D1D-A214-0E8AB6158731}" srcOrd="2" destOrd="0" presId="urn:microsoft.com/office/officeart/2005/8/layout/pList2"/>
    <dgm:cxn modelId="{A78ABFAF-6609-4C2F-BC04-D26BEB116269}" type="presParOf" srcId="{D9B2EEEE-7E43-4201-A774-32D766482963}" destId="{15E36929-B6F6-4CFD-8346-07622B5BA026}" srcOrd="9" destOrd="0" presId="urn:microsoft.com/office/officeart/2005/8/layout/pList2"/>
    <dgm:cxn modelId="{577AA0C5-637F-4B3F-96A3-6C6A482B7E7F}" type="presParOf" srcId="{D9B2EEEE-7E43-4201-A774-32D766482963}" destId="{C0329313-BC6B-4654-80FE-756F1C1D6CED}" srcOrd="10" destOrd="0" presId="urn:microsoft.com/office/officeart/2005/8/layout/pList2"/>
    <dgm:cxn modelId="{AE8AD9A5-CCE8-4C65-97C0-AF9FA8876EFE}" type="presParOf" srcId="{C0329313-BC6B-4654-80FE-756F1C1D6CED}" destId="{FAD06954-B6F7-4813-A85E-18E5C72898E5}" srcOrd="0" destOrd="0" presId="urn:microsoft.com/office/officeart/2005/8/layout/pList2"/>
    <dgm:cxn modelId="{A01E8015-90A1-4B0F-A708-7A24667C759D}" type="presParOf" srcId="{C0329313-BC6B-4654-80FE-756F1C1D6CED}" destId="{431007C3-5C82-4E1F-A02D-0FF3E30F0B72}" srcOrd="1" destOrd="0" presId="urn:microsoft.com/office/officeart/2005/8/layout/pList2"/>
    <dgm:cxn modelId="{C17B9103-37E9-4233-BF68-87EF0BEC5C7F}" type="presParOf" srcId="{C0329313-BC6B-4654-80FE-756F1C1D6CED}" destId="{9F6A79DE-5D5D-4AA7-A20B-37847295191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FD260E-0D56-436D-A177-17799E9868C8}" type="doc">
      <dgm:prSet loTypeId="urn:microsoft.com/office/officeart/2005/8/layout/radial1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F6ED132E-D013-4C6F-96A3-2C19D7A66A85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GB" sz="1400" dirty="0" smtClean="0"/>
            <a:t>Preparing myself for doctoral study</a:t>
          </a:r>
        </a:p>
        <a:p>
          <a:r>
            <a:rPr lang="en-GB" sz="1600" b="1" dirty="0" smtClean="0"/>
            <a:t>Informed decision</a:t>
          </a:r>
          <a:endParaRPr lang="en-GB" sz="1600" b="1" dirty="0"/>
        </a:p>
      </dgm:t>
    </dgm:pt>
    <dgm:pt modelId="{CF87A79D-BAD3-430F-92BE-A03CE95D96CE}" type="parTrans" cxnId="{0E22B529-0DCA-4272-9034-427178894189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97E78A9E-5FB6-4690-9CCA-D862135535CF}" type="sibTrans" cxnId="{0E22B529-0DCA-4272-9034-427178894189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A7A40813-517E-40B3-B9FB-FF933F1654E7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400" b="1" dirty="0" smtClean="0"/>
            <a:t>Self:</a:t>
          </a:r>
        </a:p>
        <a:p>
          <a:pPr>
            <a:spcAft>
              <a:spcPts val="0"/>
            </a:spcAft>
          </a:pPr>
          <a:r>
            <a:rPr lang="en-GB" sz="1400" dirty="0" smtClean="0"/>
            <a:t>What are my skills and knowledge?</a:t>
          </a:r>
          <a:endParaRPr lang="en-GB" sz="1400" dirty="0"/>
        </a:p>
      </dgm:t>
    </dgm:pt>
    <dgm:pt modelId="{5EF3DAFE-3071-441C-95C2-10C5A15B2A08}" type="parTrans" cxnId="{4B295A8E-08C3-463A-B11C-3DFBF2B6BF1B}">
      <dgm:prSet custT="1"/>
      <dgm:spPr/>
      <dgm:t>
        <a:bodyPr/>
        <a:lstStyle/>
        <a:p>
          <a:endParaRPr lang="en-GB" sz="1400" dirty="0">
            <a:solidFill>
              <a:schemeClr val="bg1"/>
            </a:solidFill>
          </a:endParaRPr>
        </a:p>
      </dgm:t>
    </dgm:pt>
    <dgm:pt modelId="{EF77A283-9BB9-40A5-8381-B4B72E02DDCD}" type="sibTrans" cxnId="{4B295A8E-08C3-463A-B11C-3DFBF2B6BF1B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C34A0F01-3D79-4D73-AD9F-41CD0AA27EDF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400" b="1" dirty="0" smtClean="0"/>
            <a:t>Route:</a:t>
          </a:r>
        </a:p>
        <a:p>
          <a:pPr>
            <a:spcAft>
              <a:spcPts val="0"/>
            </a:spcAft>
          </a:pPr>
          <a:r>
            <a:rPr lang="en-GB" sz="1400" dirty="0" smtClean="0"/>
            <a:t>Which is most appropriate?</a:t>
          </a:r>
          <a:endParaRPr lang="en-GB" sz="1400" b="1" dirty="0"/>
        </a:p>
      </dgm:t>
    </dgm:pt>
    <dgm:pt modelId="{E62F7FB7-E4AD-4938-885E-D79ADD82A5EF}" type="parTrans" cxnId="{7A82114A-EF80-4768-88C6-B4A6B6B9480B}">
      <dgm:prSet custT="1"/>
      <dgm:spPr/>
      <dgm:t>
        <a:bodyPr/>
        <a:lstStyle/>
        <a:p>
          <a:endParaRPr lang="en-GB" sz="1400" dirty="0">
            <a:solidFill>
              <a:schemeClr val="bg1"/>
            </a:solidFill>
          </a:endParaRPr>
        </a:p>
      </dgm:t>
    </dgm:pt>
    <dgm:pt modelId="{C0A4E88C-8818-4A12-BFE8-50B2E8D44CEF}" type="sibTrans" cxnId="{7A82114A-EF80-4768-88C6-B4A6B6B9480B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826CA228-67E7-4599-B737-D2A2A9F8B3B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400" b="1" dirty="0" smtClean="0"/>
            <a:t>My Life:</a:t>
          </a:r>
        </a:p>
        <a:p>
          <a:pPr>
            <a:spcAft>
              <a:spcPts val="0"/>
            </a:spcAft>
          </a:pPr>
          <a:r>
            <a:rPr lang="en-GB" sz="1400" dirty="0" smtClean="0"/>
            <a:t>Will it accommodate doctoral study?</a:t>
          </a:r>
          <a:endParaRPr lang="en-GB" sz="1400" dirty="0"/>
        </a:p>
      </dgm:t>
    </dgm:pt>
    <dgm:pt modelId="{7518C588-2FA4-4D3A-9A0A-EF3C19DAA131}" type="parTrans" cxnId="{5E6B7732-7FAA-4F52-8F35-AA4D6B31249D}">
      <dgm:prSet custT="1"/>
      <dgm:spPr/>
      <dgm:t>
        <a:bodyPr/>
        <a:lstStyle/>
        <a:p>
          <a:endParaRPr lang="en-GB" sz="1400" dirty="0">
            <a:solidFill>
              <a:schemeClr val="bg1"/>
            </a:solidFill>
          </a:endParaRPr>
        </a:p>
      </dgm:t>
    </dgm:pt>
    <dgm:pt modelId="{544A2C5D-54B5-4DE1-BDBE-4FAC2D674566}" type="sibTrans" cxnId="{5E6B7732-7FAA-4F52-8F35-AA4D6B31249D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AF945268-1E44-4D7D-AB26-44B3323764AF}">
      <dgm:prSet custT="1"/>
      <dgm:spPr>
        <a:solidFill>
          <a:srgbClr val="C60C30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1400" b="1" dirty="0" smtClean="0"/>
            <a:t>Value:</a:t>
          </a:r>
        </a:p>
        <a:p>
          <a:pPr>
            <a:spcAft>
              <a:spcPts val="0"/>
            </a:spcAft>
          </a:pPr>
          <a:r>
            <a:rPr lang="en-GB" sz="1400" dirty="0" smtClean="0"/>
            <a:t>How will I </a:t>
          </a:r>
          <a:r>
            <a:rPr lang="en-GB" sz="1400" b="0" dirty="0" smtClean="0"/>
            <a:t>benefit</a:t>
          </a:r>
          <a:r>
            <a:rPr lang="en-GB" sz="1400" b="1" dirty="0" smtClean="0"/>
            <a:t> </a:t>
          </a:r>
          <a:r>
            <a:rPr lang="en-GB" sz="1400" dirty="0" smtClean="0"/>
            <a:t>from having a doctorate?</a:t>
          </a:r>
          <a:endParaRPr lang="en-GB" sz="1400" dirty="0"/>
        </a:p>
      </dgm:t>
    </dgm:pt>
    <dgm:pt modelId="{B9501521-05A9-4488-AFB8-BC5ABDDB23FC}" type="parTrans" cxnId="{8A5E7EA0-73D0-443D-BFFC-B68B085F4522}">
      <dgm:prSet custT="1"/>
      <dgm:spPr/>
      <dgm:t>
        <a:bodyPr/>
        <a:lstStyle/>
        <a:p>
          <a:endParaRPr lang="en-GB" sz="1400" dirty="0">
            <a:solidFill>
              <a:schemeClr val="bg1"/>
            </a:solidFill>
          </a:endParaRPr>
        </a:p>
      </dgm:t>
    </dgm:pt>
    <dgm:pt modelId="{6132680F-472F-491C-9875-90E08C63F9B2}" type="sibTrans" cxnId="{8A5E7EA0-73D0-443D-BFFC-B68B085F4522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310039C8-1C0F-41CD-8A1C-8C2428F07BB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GB" sz="1400" b="1" dirty="0" smtClean="0"/>
            <a:t>Self:</a:t>
          </a:r>
        </a:p>
        <a:p>
          <a:pPr>
            <a:spcAft>
              <a:spcPts val="0"/>
            </a:spcAft>
          </a:pPr>
          <a:r>
            <a:rPr lang="en-GB" sz="1400" dirty="0" smtClean="0"/>
            <a:t>What are my attitudes and attributes? </a:t>
          </a:r>
        </a:p>
      </dgm:t>
    </dgm:pt>
    <dgm:pt modelId="{2C4C5BD5-C4FF-457A-8244-3C16031FEA7C}" type="parTrans" cxnId="{97162483-9E9E-43EF-B89C-BF3979952B0B}">
      <dgm:prSet custT="1"/>
      <dgm:spPr/>
      <dgm:t>
        <a:bodyPr/>
        <a:lstStyle/>
        <a:p>
          <a:endParaRPr lang="en-GB" sz="1400" dirty="0">
            <a:solidFill>
              <a:schemeClr val="bg1"/>
            </a:solidFill>
          </a:endParaRPr>
        </a:p>
      </dgm:t>
    </dgm:pt>
    <dgm:pt modelId="{EA303F54-FE53-41ED-B971-3855903136F3}" type="sibTrans" cxnId="{97162483-9E9E-43EF-B89C-BF3979952B0B}">
      <dgm:prSet/>
      <dgm:spPr/>
      <dgm:t>
        <a:bodyPr/>
        <a:lstStyle/>
        <a:p>
          <a:endParaRPr lang="en-GB" sz="1400">
            <a:solidFill>
              <a:schemeClr val="bg1"/>
            </a:solidFill>
          </a:endParaRPr>
        </a:p>
      </dgm:t>
    </dgm:pt>
    <dgm:pt modelId="{035D353F-143C-4DA5-BB1A-22EFB31DE64C}" type="pres">
      <dgm:prSet presAssocID="{26FD260E-0D56-436D-A177-17799E9868C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211E01-3AC4-4282-83E1-A269B47327AD}" type="pres">
      <dgm:prSet presAssocID="{F6ED132E-D013-4C6F-96A3-2C19D7A66A85}" presName="centerShape" presStyleLbl="node0" presStyleIdx="0" presStyleCnt="1" custScaleX="131661" custScaleY="118041"/>
      <dgm:spPr/>
      <dgm:t>
        <a:bodyPr/>
        <a:lstStyle/>
        <a:p>
          <a:endParaRPr lang="en-GB"/>
        </a:p>
      </dgm:t>
    </dgm:pt>
    <dgm:pt modelId="{DA73DDD2-4941-410F-AC5A-9CF3AFC251BE}" type="pres">
      <dgm:prSet presAssocID="{5EF3DAFE-3071-441C-95C2-10C5A15B2A08}" presName="Name9" presStyleLbl="parChTrans1D2" presStyleIdx="0" presStyleCnt="5"/>
      <dgm:spPr/>
      <dgm:t>
        <a:bodyPr/>
        <a:lstStyle/>
        <a:p>
          <a:endParaRPr lang="en-GB"/>
        </a:p>
      </dgm:t>
    </dgm:pt>
    <dgm:pt modelId="{DDBC4459-CFEC-420F-8AEE-CB35952B326E}" type="pres">
      <dgm:prSet presAssocID="{5EF3DAFE-3071-441C-95C2-10C5A15B2A08}" presName="connTx" presStyleLbl="parChTrans1D2" presStyleIdx="0" presStyleCnt="5"/>
      <dgm:spPr/>
      <dgm:t>
        <a:bodyPr/>
        <a:lstStyle/>
        <a:p>
          <a:endParaRPr lang="en-GB"/>
        </a:p>
      </dgm:t>
    </dgm:pt>
    <dgm:pt modelId="{4CD892B2-F3DD-4BD1-A13E-C1EC99CC5210}" type="pres">
      <dgm:prSet presAssocID="{A7A40813-517E-40B3-B9FB-FF933F1654E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BFE622-63C7-4D35-8C3D-CB2B4BEFC35B}" type="pres">
      <dgm:prSet presAssocID="{2C4C5BD5-C4FF-457A-8244-3C16031FEA7C}" presName="Name9" presStyleLbl="parChTrans1D2" presStyleIdx="1" presStyleCnt="5"/>
      <dgm:spPr/>
      <dgm:t>
        <a:bodyPr/>
        <a:lstStyle/>
        <a:p>
          <a:endParaRPr lang="en-GB"/>
        </a:p>
      </dgm:t>
    </dgm:pt>
    <dgm:pt modelId="{D8D9A5BA-B028-4DDE-9C80-0883CD1CE3FD}" type="pres">
      <dgm:prSet presAssocID="{2C4C5BD5-C4FF-457A-8244-3C16031FEA7C}" presName="connTx" presStyleLbl="parChTrans1D2" presStyleIdx="1" presStyleCnt="5"/>
      <dgm:spPr/>
      <dgm:t>
        <a:bodyPr/>
        <a:lstStyle/>
        <a:p>
          <a:endParaRPr lang="en-GB"/>
        </a:p>
      </dgm:t>
    </dgm:pt>
    <dgm:pt modelId="{3DFC7F0E-0561-4232-BE9C-A804B842A3AD}" type="pres">
      <dgm:prSet presAssocID="{310039C8-1C0F-41CD-8A1C-8C2428F07BB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06E37A-D532-4CFE-9A4E-41BFBB24F6B2}" type="pres">
      <dgm:prSet presAssocID="{E62F7FB7-E4AD-4938-885E-D79ADD82A5EF}" presName="Name9" presStyleLbl="parChTrans1D2" presStyleIdx="2" presStyleCnt="5"/>
      <dgm:spPr/>
      <dgm:t>
        <a:bodyPr/>
        <a:lstStyle/>
        <a:p>
          <a:endParaRPr lang="en-GB"/>
        </a:p>
      </dgm:t>
    </dgm:pt>
    <dgm:pt modelId="{41D2BBE5-4C72-47F2-845D-F035E3FF7D98}" type="pres">
      <dgm:prSet presAssocID="{E62F7FB7-E4AD-4938-885E-D79ADD82A5EF}" presName="connTx" presStyleLbl="parChTrans1D2" presStyleIdx="2" presStyleCnt="5"/>
      <dgm:spPr/>
      <dgm:t>
        <a:bodyPr/>
        <a:lstStyle/>
        <a:p>
          <a:endParaRPr lang="en-GB"/>
        </a:p>
      </dgm:t>
    </dgm:pt>
    <dgm:pt modelId="{7E8A3B1F-36EE-42AC-A073-BAC6BE547BAF}" type="pres">
      <dgm:prSet presAssocID="{C34A0F01-3D79-4D73-AD9F-41CD0AA27EDF}" presName="node" presStyleLbl="node1" presStyleIdx="2" presStyleCnt="5" custRadScaleRad="100078" custRadScaleInc="-11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9D87D6-34DD-4E3C-8ED7-2F6CAC5CC2D4}" type="pres">
      <dgm:prSet presAssocID="{7518C588-2FA4-4D3A-9A0A-EF3C19DAA131}" presName="Name9" presStyleLbl="parChTrans1D2" presStyleIdx="3" presStyleCnt="5"/>
      <dgm:spPr/>
      <dgm:t>
        <a:bodyPr/>
        <a:lstStyle/>
        <a:p>
          <a:endParaRPr lang="en-GB"/>
        </a:p>
      </dgm:t>
    </dgm:pt>
    <dgm:pt modelId="{4CC2D8C7-CBA5-45F3-94C6-758785B465CF}" type="pres">
      <dgm:prSet presAssocID="{7518C588-2FA4-4D3A-9A0A-EF3C19DAA131}" presName="connTx" presStyleLbl="parChTrans1D2" presStyleIdx="3" presStyleCnt="5"/>
      <dgm:spPr/>
      <dgm:t>
        <a:bodyPr/>
        <a:lstStyle/>
        <a:p>
          <a:endParaRPr lang="en-GB"/>
        </a:p>
      </dgm:t>
    </dgm:pt>
    <dgm:pt modelId="{A258D97A-144D-4788-88E6-05E761A4020D}" type="pres">
      <dgm:prSet presAssocID="{826CA228-67E7-4599-B737-D2A2A9F8B3B6}" presName="node" presStyleLbl="node1" presStyleIdx="3" presStyleCnt="5" custScaleX="1116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675F33-433D-4093-9F72-305BDB277CB9}" type="pres">
      <dgm:prSet presAssocID="{B9501521-05A9-4488-AFB8-BC5ABDDB23FC}" presName="Name9" presStyleLbl="parChTrans1D2" presStyleIdx="4" presStyleCnt="5"/>
      <dgm:spPr/>
      <dgm:t>
        <a:bodyPr/>
        <a:lstStyle/>
        <a:p>
          <a:endParaRPr lang="en-GB"/>
        </a:p>
      </dgm:t>
    </dgm:pt>
    <dgm:pt modelId="{A2C7436F-37AA-409D-9D70-FEB05A11EC05}" type="pres">
      <dgm:prSet presAssocID="{B9501521-05A9-4488-AFB8-BC5ABDDB23FC}" presName="connTx" presStyleLbl="parChTrans1D2" presStyleIdx="4" presStyleCnt="5"/>
      <dgm:spPr/>
      <dgm:t>
        <a:bodyPr/>
        <a:lstStyle/>
        <a:p>
          <a:endParaRPr lang="en-GB"/>
        </a:p>
      </dgm:t>
    </dgm:pt>
    <dgm:pt modelId="{00B610F8-9671-4199-8443-6599E6588952}" type="pres">
      <dgm:prSet presAssocID="{AF945268-1E44-4D7D-AB26-44B3323764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B977333-E623-4476-A6A3-C21B7CED4A8A}" type="presOf" srcId="{B9501521-05A9-4488-AFB8-BC5ABDDB23FC}" destId="{A2C7436F-37AA-409D-9D70-FEB05A11EC05}" srcOrd="1" destOrd="0" presId="urn:microsoft.com/office/officeart/2005/8/layout/radial1"/>
    <dgm:cxn modelId="{9EBD635E-5AEC-47FA-9FB2-1BA62A226494}" type="presOf" srcId="{7518C588-2FA4-4D3A-9A0A-EF3C19DAA131}" destId="{4CC2D8C7-CBA5-45F3-94C6-758785B465CF}" srcOrd="1" destOrd="0" presId="urn:microsoft.com/office/officeart/2005/8/layout/radial1"/>
    <dgm:cxn modelId="{D48A1FB0-A084-4CFC-A11D-3B6A39F8B37E}" type="presOf" srcId="{AF945268-1E44-4D7D-AB26-44B3323764AF}" destId="{00B610F8-9671-4199-8443-6599E6588952}" srcOrd="0" destOrd="0" presId="urn:microsoft.com/office/officeart/2005/8/layout/radial1"/>
    <dgm:cxn modelId="{27D6904E-7D7B-4F8C-AA8A-E410F37038EA}" type="presOf" srcId="{C34A0F01-3D79-4D73-AD9F-41CD0AA27EDF}" destId="{7E8A3B1F-36EE-42AC-A073-BAC6BE547BAF}" srcOrd="0" destOrd="0" presId="urn:microsoft.com/office/officeart/2005/8/layout/radial1"/>
    <dgm:cxn modelId="{02EAC96D-A346-4D5C-8714-13EAC9F9A891}" type="presOf" srcId="{A7A40813-517E-40B3-B9FB-FF933F1654E7}" destId="{4CD892B2-F3DD-4BD1-A13E-C1EC99CC5210}" srcOrd="0" destOrd="0" presId="urn:microsoft.com/office/officeart/2005/8/layout/radial1"/>
    <dgm:cxn modelId="{63E86B42-4E13-4EA7-8B18-406CE8A71F4C}" type="presOf" srcId="{2C4C5BD5-C4FF-457A-8244-3C16031FEA7C}" destId="{D8D9A5BA-B028-4DDE-9C80-0883CD1CE3FD}" srcOrd="1" destOrd="0" presId="urn:microsoft.com/office/officeart/2005/8/layout/radial1"/>
    <dgm:cxn modelId="{BA7AE3ED-4E1C-4036-8F6A-7F8C3684D351}" type="presOf" srcId="{5EF3DAFE-3071-441C-95C2-10C5A15B2A08}" destId="{DA73DDD2-4941-410F-AC5A-9CF3AFC251BE}" srcOrd="0" destOrd="0" presId="urn:microsoft.com/office/officeart/2005/8/layout/radial1"/>
    <dgm:cxn modelId="{9FB52BDB-5CEC-43D8-9126-B5F026948AE2}" type="presOf" srcId="{E62F7FB7-E4AD-4938-885E-D79ADD82A5EF}" destId="{41D2BBE5-4C72-47F2-845D-F035E3FF7D98}" srcOrd="1" destOrd="0" presId="urn:microsoft.com/office/officeart/2005/8/layout/radial1"/>
    <dgm:cxn modelId="{43C50BFC-1B30-490D-8B73-ABF7D12F44D7}" type="presOf" srcId="{B9501521-05A9-4488-AFB8-BC5ABDDB23FC}" destId="{BC675F33-433D-4093-9F72-305BDB277CB9}" srcOrd="0" destOrd="0" presId="urn:microsoft.com/office/officeart/2005/8/layout/radial1"/>
    <dgm:cxn modelId="{F933F462-F0F2-4930-ABC8-7AE786D20B23}" type="presOf" srcId="{826CA228-67E7-4599-B737-D2A2A9F8B3B6}" destId="{A258D97A-144D-4788-88E6-05E761A4020D}" srcOrd="0" destOrd="0" presId="urn:microsoft.com/office/officeart/2005/8/layout/radial1"/>
    <dgm:cxn modelId="{DFAD8C39-949D-4F08-AB19-C7ADDB4E3B06}" type="presOf" srcId="{310039C8-1C0F-41CD-8A1C-8C2428F07BBD}" destId="{3DFC7F0E-0561-4232-BE9C-A804B842A3AD}" srcOrd="0" destOrd="0" presId="urn:microsoft.com/office/officeart/2005/8/layout/radial1"/>
    <dgm:cxn modelId="{09B3A2C9-06D5-46C5-B37F-CA539F53B456}" type="presOf" srcId="{26FD260E-0D56-436D-A177-17799E9868C8}" destId="{035D353F-143C-4DA5-BB1A-22EFB31DE64C}" srcOrd="0" destOrd="0" presId="urn:microsoft.com/office/officeart/2005/8/layout/radial1"/>
    <dgm:cxn modelId="{0E22B529-0DCA-4272-9034-427178894189}" srcId="{26FD260E-0D56-436D-A177-17799E9868C8}" destId="{F6ED132E-D013-4C6F-96A3-2C19D7A66A85}" srcOrd="0" destOrd="0" parTransId="{CF87A79D-BAD3-430F-92BE-A03CE95D96CE}" sibTransId="{97E78A9E-5FB6-4690-9CCA-D862135535CF}"/>
    <dgm:cxn modelId="{415C4951-0681-4FC0-B9BB-C407B682AE0F}" type="presOf" srcId="{5EF3DAFE-3071-441C-95C2-10C5A15B2A08}" destId="{DDBC4459-CFEC-420F-8AEE-CB35952B326E}" srcOrd="1" destOrd="0" presId="urn:microsoft.com/office/officeart/2005/8/layout/radial1"/>
    <dgm:cxn modelId="{97162483-9E9E-43EF-B89C-BF3979952B0B}" srcId="{F6ED132E-D013-4C6F-96A3-2C19D7A66A85}" destId="{310039C8-1C0F-41CD-8A1C-8C2428F07BBD}" srcOrd="1" destOrd="0" parTransId="{2C4C5BD5-C4FF-457A-8244-3C16031FEA7C}" sibTransId="{EA303F54-FE53-41ED-B971-3855903136F3}"/>
    <dgm:cxn modelId="{7A82114A-EF80-4768-88C6-B4A6B6B9480B}" srcId="{F6ED132E-D013-4C6F-96A3-2C19D7A66A85}" destId="{C34A0F01-3D79-4D73-AD9F-41CD0AA27EDF}" srcOrd="2" destOrd="0" parTransId="{E62F7FB7-E4AD-4938-885E-D79ADD82A5EF}" sibTransId="{C0A4E88C-8818-4A12-BFE8-50B2E8D44CEF}"/>
    <dgm:cxn modelId="{7C79B1A3-7387-42C7-9631-6F5C15D77342}" type="presOf" srcId="{F6ED132E-D013-4C6F-96A3-2C19D7A66A85}" destId="{68211E01-3AC4-4282-83E1-A269B47327AD}" srcOrd="0" destOrd="0" presId="urn:microsoft.com/office/officeart/2005/8/layout/radial1"/>
    <dgm:cxn modelId="{4B295A8E-08C3-463A-B11C-3DFBF2B6BF1B}" srcId="{F6ED132E-D013-4C6F-96A3-2C19D7A66A85}" destId="{A7A40813-517E-40B3-B9FB-FF933F1654E7}" srcOrd="0" destOrd="0" parTransId="{5EF3DAFE-3071-441C-95C2-10C5A15B2A08}" sibTransId="{EF77A283-9BB9-40A5-8381-B4B72E02DDCD}"/>
    <dgm:cxn modelId="{8A5E7EA0-73D0-443D-BFFC-B68B085F4522}" srcId="{F6ED132E-D013-4C6F-96A3-2C19D7A66A85}" destId="{AF945268-1E44-4D7D-AB26-44B3323764AF}" srcOrd="4" destOrd="0" parTransId="{B9501521-05A9-4488-AFB8-BC5ABDDB23FC}" sibTransId="{6132680F-472F-491C-9875-90E08C63F9B2}"/>
    <dgm:cxn modelId="{5E6B7732-7FAA-4F52-8F35-AA4D6B31249D}" srcId="{F6ED132E-D013-4C6F-96A3-2C19D7A66A85}" destId="{826CA228-67E7-4599-B737-D2A2A9F8B3B6}" srcOrd="3" destOrd="0" parTransId="{7518C588-2FA4-4D3A-9A0A-EF3C19DAA131}" sibTransId="{544A2C5D-54B5-4DE1-BDBE-4FAC2D674566}"/>
    <dgm:cxn modelId="{CC9B203C-0471-4DA1-B2A4-8E64151117F9}" type="presOf" srcId="{2C4C5BD5-C4FF-457A-8244-3C16031FEA7C}" destId="{6FBFE622-63C7-4D35-8C3D-CB2B4BEFC35B}" srcOrd="0" destOrd="0" presId="urn:microsoft.com/office/officeart/2005/8/layout/radial1"/>
    <dgm:cxn modelId="{81CA0332-7E0B-456D-A9D8-EB92DA1A1BE5}" type="presOf" srcId="{E62F7FB7-E4AD-4938-885E-D79ADD82A5EF}" destId="{EC06E37A-D532-4CFE-9A4E-41BFBB24F6B2}" srcOrd="0" destOrd="0" presId="urn:microsoft.com/office/officeart/2005/8/layout/radial1"/>
    <dgm:cxn modelId="{230E930D-2B2C-4B5F-BDF2-71FED54135DF}" type="presOf" srcId="{7518C588-2FA4-4D3A-9A0A-EF3C19DAA131}" destId="{459D87D6-34DD-4E3C-8ED7-2F6CAC5CC2D4}" srcOrd="0" destOrd="0" presId="urn:microsoft.com/office/officeart/2005/8/layout/radial1"/>
    <dgm:cxn modelId="{651BBF2B-FA60-44C3-9E98-7DBC6D1C5463}" type="presParOf" srcId="{035D353F-143C-4DA5-BB1A-22EFB31DE64C}" destId="{68211E01-3AC4-4282-83E1-A269B47327AD}" srcOrd="0" destOrd="0" presId="urn:microsoft.com/office/officeart/2005/8/layout/radial1"/>
    <dgm:cxn modelId="{D367B252-4DE6-48C7-9227-1BD165CA60A2}" type="presParOf" srcId="{035D353F-143C-4DA5-BB1A-22EFB31DE64C}" destId="{DA73DDD2-4941-410F-AC5A-9CF3AFC251BE}" srcOrd="1" destOrd="0" presId="urn:microsoft.com/office/officeart/2005/8/layout/radial1"/>
    <dgm:cxn modelId="{EAA705ED-DFFB-44C2-9891-00A6F4DB5C53}" type="presParOf" srcId="{DA73DDD2-4941-410F-AC5A-9CF3AFC251BE}" destId="{DDBC4459-CFEC-420F-8AEE-CB35952B326E}" srcOrd="0" destOrd="0" presId="urn:microsoft.com/office/officeart/2005/8/layout/radial1"/>
    <dgm:cxn modelId="{C26E3CCA-044C-4DCA-BF7B-9567D231EEA1}" type="presParOf" srcId="{035D353F-143C-4DA5-BB1A-22EFB31DE64C}" destId="{4CD892B2-F3DD-4BD1-A13E-C1EC99CC5210}" srcOrd="2" destOrd="0" presId="urn:microsoft.com/office/officeart/2005/8/layout/radial1"/>
    <dgm:cxn modelId="{008398A4-5406-4732-B46D-63708054D6DB}" type="presParOf" srcId="{035D353F-143C-4DA5-BB1A-22EFB31DE64C}" destId="{6FBFE622-63C7-4D35-8C3D-CB2B4BEFC35B}" srcOrd="3" destOrd="0" presId="urn:microsoft.com/office/officeart/2005/8/layout/radial1"/>
    <dgm:cxn modelId="{CB0D61E8-DB7E-4A0E-9A0E-BB48278632AA}" type="presParOf" srcId="{6FBFE622-63C7-4D35-8C3D-CB2B4BEFC35B}" destId="{D8D9A5BA-B028-4DDE-9C80-0883CD1CE3FD}" srcOrd="0" destOrd="0" presId="urn:microsoft.com/office/officeart/2005/8/layout/radial1"/>
    <dgm:cxn modelId="{F9544D56-83B1-46EE-97DE-4C913ACB020E}" type="presParOf" srcId="{035D353F-143C-4DA5-BB1A-22EFB31DE64C}" destId="{3DFC7F0E-0561-4232-BE9C-A804B842A3AD}" srcOrd="4" destOrd="0" presId="urn:microsoft.com/office/officeart/2005/8/layout/radial1"/>
    <dgm:cxn modelId="{9DB4CD40-B766-40A7-9FD7-C0A7617AC7F5}" type="presParOf" srcId="{035D353F-143C-4DA5-BB1A-22EFB31DE64C}" destId="{EC06E37A-D532-4CFE-9A4E-41BFBB24F6B2}" srcOrd="5" destOrd="0" presId="urn:microsoft.com/office/officeart/2005/8/layout/radial1"/>
    <dgm:cxn modelId="{FCAB8EB0-78FE-49C9-9E6B-D36D8AEDDD7E}" type="presParOf" srcId="{EC06E37A-D532-4CFE-9A4E-41BFBB24F6B2}" destId="{41D2BBE5-4C72-47F2-845D-F035E3FF7D98}" srcOrd="0" destOrd="0" presId="urn:microsoft.com/office/officeart/2005/8/layout/radial1"/>
    <dgm:cxn modelId="{DF480988-1E1C-4B5D-A7A1-15EE9F23326B}" type="presParOf" srcId="{035D353F-143C-4DA5-BB1A-22EFB31DE64C}" destId="{7E8A3B1F-36EE-42AC-A073-BAC6BE547BAF}" srcOrd="6" destOrd="0" presId="urn:microsoft.com/office/officeart/2005/8/layout/radial1"/>
    <dgm:cxn modelId="{7E25AD0F-BF9D-4CAF-AC7E-29BF71FF1C31}" type="presParOf" srcId="{035D353F-143C-4DA5-BB1A-22EFB31DE64C}" destId="{459D87D6-34DD-4E3C-8ED7-2F6CAC5CC2D4}" srcOrd="7" destOrd="0" presId="urn:microsoft.com/office/officeart/2005/8/layout/radial1"/>
    <dgm:cxn modelId="{E920FF30-B1D6-4475-B3C0-52AF54322E2B}" type="presParOf" srcId="{459D87D6-34DD-4E3C-8ED7-2F6CAC5CC2D4}" destId="{4CC2D8C7-CBA5-45F3-94C6-758785B465CF}" srcOrd="0" destOrd="0" presId="urn:microsoft.com/office/officeart/2005/8/layout/radial1"/>
    <dgm:cxn modelId="{2989BB19-D687-428B-9DFB-F9AFD27D52AF}" type="presParOf" srcId="{035D353F-143C-4DA5-BB1A-22EFB31DE64C}" destId="{A258D97A-144D-4788-88E6-05E761A4020D}" srcOrd="8" destOrd="0" presId="urn:microsoft.com/office/officeart/2005/8/layout/radial1"/>
    <dgm:cxn modelId="{094E1C86-0F61-43BD-853D-187423AC4606}" type="presParOf" srcId="{035D353F-143C-4DA5-BB1A-22EFB31DE64C}" destId="{BC675F33-433D-4093-9F72-305BDB277CB9}" srcOrd="9" destOrd="0" presId="urn:microsoft.com/office/officeart/2005/8/layout/radial1"/>
    <dgm:cxn modelId="{E9D370FE-5326-4F87-8155-6D0519F744D0}" type="presParOf" srcId="{BC675F33-433D-4093-9F72-305BDB277CB9}" destId="{A2C7436F-37AA-409D-9D70-FEB05A11EC05}" srcOrd="0" destOrd="0" presId="urn:microsoft.com/office/officeart/2005/8/layout/radial1"/>
    <dgm:cxn modelId="{70FFC4DF-5CD8-4FCB-825D-378FF6EF90CD}" type="presParOf" srcId="{035D353F-143C-4DA5-BB1A-22EFB31DE64C}" destId="{00B610F8-9671-4199-8443-6599E6588952}" srcOrd="10" destOrd="0" presId="urn:microsoft.com/office/officeart/2005/8/layout/radia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76254A-2510-45B8-A061-58EC150DB1C9}">
      <dsp:nvSpPr>
        <dsp:cNvPr id="0" name=""/>
        <dsp:cNvSpPr/>
      </dsp:nvSpPr>
      <dsp:spPr>
        <a:xfrm>
          <a:off x="0" y="0"/>
          <a:ext cx="9144000" cy="16168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28BA4-5C04-4E4C-A5F6-CB60E29C2AC8}">
      <dsp:nvSpPr>
        <dsp:cNvPr id="0" name=""/>
        <dsp:cNvSpPr/>
      </dsp:nvSpPr>
      <dsp:spPr>
        <a:xfrm>
          <a:off x="275369" y="215583"/>
          <a:ext cx="1322040" cy="11857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FD744-E57F-4E93-93FC-68E299B36476}">
      <dsp:nvSpPr>
        <dsp:cNvPr id="0" name=""/>
        <dsp:cNvSpPr/>
      </dsp:nvSpPr>
      <dsp:spPr>
        <a:xfrm rot="10800000">
          <a:off x="275369" y="1616874"/>
          <a:ext cx="1322040" cy="19761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Lecturer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Senior Lecturer</a:t>
          </a:r>
          <a:endParaRPr lang="en-GB" sz="1800" kern="1200" dirty="0"/>
        </a:p>
      </dsp:txBody>
      <dsp:txXfrm rot="10800000">
        <a:off x="275369" y="1616874"/>
        <a:ext cx="1322040" cy="1976179"/>
      </dsp:txXfrm>
    </dsp:sp>
    <dsp:sp modelId="{4C2A0CA6-8E09-46B8-8F45-85D05782FBA9}">
      <dsp:nvSpPr>
        <dsp:cNvPr id="0" name=""/>
        <dsp:cNvSpPr/>
      </dsp:nvSpPr>
      <dsp:spPr>
        <a:xfrm>
          <a:off x="1729613" y="215583"/>
          <a:ext cx="1322040" cy="11857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FE2B4-7916-4D28-A78B-464B1AED1AFC}">
      <dsp:nvSpPr>
        <dsp:cNvPr id="0" name=""/>
        <dsp:cNvSpPr/>
      </dsp:nvSpPr>
      <dsp:spPr>
        <a:xfrm rot="10800000">
          <a:off x="1729613" y="1616874"/>
          <a:ext cx="1322040" cy="19761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Snr Rad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 smtClean="0"/>
            <a:t>Snr Rad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 smtClean="0"/>
            <a:t>&amp;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 smtClean="0"/>
            <a:t>P/T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kern="1200" dirty="0" smtClean="0"/>
            <a:t>Lecturer</a:t>
          </a:r>
          <a:endParaRPr lang="en-GB" sz="1600" kern="1200" dirty="0"/>
        </a:p>
      </dsp:txBody>
      <dsp:txXfrm rot="10800000">
        <a:off x="1729613" y="1616874"/>
        <a:ext cx="1322040" cy="1976179"/>
      </dsp:txXfrm>
    </dsp:sp>
    <dsp:sp modelId="{61694CFD-ACA0-4A2B-A62B-8943FBBE82EA}">
      <dsp:nvSpPr>
        <dsp:cNvPr id="0" name=""/>
        <dsp:cNvSpPr/>
      </dsp:nvSpPr>
      <dsp:spPr>
        <a:xfrm>
          <a:off x="3183857" y="215583"/>
          <a:ext cx="1322040" cy="11857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E625E-841D-43E8-AF56-8250C871BAB2}">
      <dsp:nvSpPr>
        <dsp:cNvPr id="0" name=""/>
        <dsp:cNvSpPr/>
      </dsp:nvSpPr>
      <dsp:spPr>
        <a:xfrm rot="10800000">
          <a:off x="3183857" y="1616874"/>
          <a:ext cx="1322040" cy="19761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Lecturer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Academic Director for AHPs</a:t>
          </a:r>
          <a:endParaRPr lang="en-GB" sz="1800" kern="1200" dirty="0"/>
        </a:p>
      </dsp:txBody>
      <dsp:txXfrm rot="10800000">
        <a:off x="3183857" y="1616874"/>
        <a:ext cx="1322040" cy="1976179"/>
      </dsp:txXfrm>
    </dsp:sp>
    <dsp:sp modelId="{AEA20BC6-D3B9-4094-AD68-BFC56AA3A737}">
      <dsp:nvSpPr>
        <dsp:cNvPr id="0" name=""/>
        <dsp:cNvSpPr/>
      </dsp:nvSpPr>
      <dsp:spPr>
        <a:xfrm>
          <a:off x="4638102" y="215583"/>
          <a:ext cx="1322040" cy="11857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97253-4405-4501-9DD9-1AEF04DFDDA1}">
      <dsp:nvSpPr>
        <dsp:cNvPr id="0" name=""/>
        <dsp:cNvSpPr/>
      </dsp:nvSpPr>
      <dsp:spPr>
        <a:xfrm rot="10800000">
          <a:off x="4638102" y="1616874"/>
          <a:ext cx="1322040" cy="19761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Lecturer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Senior Lecturer</a:t>
          </a:r>
          <a:endParaRPr lang="en-GB" sz="1800" kern="1200" dirty="0"/>
        </a:p>
      </dsp:txBody>
      <dsp:txXfrm rot="10800000">
        <a:off x="4638102" y="1616874"/>
        <a:ext cx="1322040" cy="1976179"/>
      </dsp:txXfrm>
    </dsp:sp>
    <dsp:sp modelId="{E55C27E9-26FB-4D1D-A214-0E8AB6158731}">
      <dsp:nvSpPr>
        <dsp:cNvPr id="0" name=""/>
        <dsp:cNvSpPr/>
      </dsp:nvSpPr>
      <dsp:spPr>
        <a:xfrm>
          <a:off x="6092346" y="215583"/>
          <a:ext cx="1322040" cy="11857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3309C-0F0B-41C1-86A6-8774D80CC0B8}">
      <dsp:nvSpPr>
        <dsp:cNvPr id="0" name=""/>
        <dsp:cNvSpPr/>
      </dsp:nvSpPr>
      <dsp:spPr>
        <a:xfrm rot="10800000">
          <a:off x="6092346" y="1616874"/>
          <a:ext cx="1322040" cy="19761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Lecturer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Associate professor</a:t>
          </a:r>
          <a:endParaRPr lang="en-GB" sz="1800" kern="1200" dirty="0"/>
        </a:p>
      </dsp:txBody>
      <dsp:txXfrm rot="10800000">
        <a:off x="6092346" y="1616874"/>
        <a:ext cx="1322040" cy="1976179"/>
      </dsp:txXfrm>
    </dsp:sp>
    <dsp:sp modelId="{9F6A79DE-5D5D-4AA7-A20B-37847295191D}">
      <dsp:nvSpPr>
        <dsp:cNvPr id="0" name=""/>
        <dsp:cNvSpPr/>
      </dsp:nvSpPr>
      <dsp:spPr>
        <a:xfrm>
          <a:off x="7546590" y="215583"/>
          <a:ext cx="1322040" cy="11857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06954-B6F7-4813-A85E-18E5C72898E5}">
      <dsp:nvSpPr>
        <dsp:cNvPr id="0" name=""/>
        <dsp:cNvSpPr/>
      </dsp:nvSpPr>
      <dsp:spPr>
        <a:xfrm rot="10800000">
          <a:off x="7546590" y="1616874"/>
          <a:ext cx="1322040" cy="19761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Snr Lecturer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Head of Directorate Rad</a:t>
          </a:r>
          <a:endParaRPr lang="en-GB" sz="1600" kern="1200" dirty="0"/>
        </a:p>
      </dsp:txBody>
      <dsp:txXfrm rot="10800000">
        <a:off x="7546590" y="1616874"/>
        <a:ext cx="1322040" cy="19761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 userDrawn="1"/>
        </p:nvPicPr>
        <p:blipFill>
          <a:blip r:embed="rId2" cstate="print"/>
          <a:srcRect l="15482" t="16180" r="16179" b="17793"/>
          <a:stretch>
            <a:fillRect/>
          </a:stretch>
        </p:blipFill>
        <p:spPr bwMode="auto">
          <a:xfrm>
            <a:off x="2177654" y="260748"/>
            <a:ext cx="4788694" cy="301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249" y="3188049"/>
            <a:ext cx="8394915" cy="883993"/>
          </a:xfrm>
        </p:spPr>
        <p:txBody>
          <a:bodyPr anchor="b">
            <a:normAutofit/>
          </a:bodyPr>
          <a:lstStyle>
            <a:lvl1pPr algn="l"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24" y="4147934"/>
            <a:ext cx="8388738" cy="553812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257169" indent="0" algn="ctr">
              <a:buNone/>
              <a:defRPr sz="1100"/>
            </a:lvl2pPr>
            <a:lvl3pPr marL="514337" indent="0" algn="ctr">
              <a:buNone/>
              <a:defRPr sz="1000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4542" y="4767263"/>
            <a:ext cx="791765" cy="273844"/>
          </a:xfrm>
        </p:spPr>
        <p:txBody>
          <a:bodyPr/>
          <a:lstStyle>
            <a:lvl1pPr>
              <a:defRPr/>
            </a:lvl1pPr>
          </a:lstStyle>
          <a:p>
            <a:fld id="{A22E3771-38FE-4085-8D3E-72DCE4612198}" type="datetimeFigureOut">
              <a:rPr lang="en-GB"/>
              <a:pPr/>
              <a:t>29/06/2018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7503" y="4767263"/>
            <a:ext cx="6024563" cy="273844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 userDrawn="1"/>
        </p:nvPicPr>
        <p:blipFill>
          <a:blip r:embed="rId2" cstate="print"/>
          <a:srcRect l="15482" t="16180" r="16179" b="17793"/>
          <a:stretch>
            <a:fillRect/>
          </a:stretch>
        </p:blipFill>
        <p:spPr bwMode="auto">
          <a:xfrm>
            <a:off x="7535466" y="305991"/>
            <a:ext cx="1465659" cy="92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66420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82085-49C4-4FB9-A83C-5F0F9613462C}" type="datetimeFigureOut">
              <a:rPr lang="en-GB"/>
              <a:pPr/>
              <a:t>29/06/2018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E5B0C-5EF6-4CF4-A7F4-3D8702521DD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6BCE9D-4B22-4F0F-9B27-C89E6C9707EF}" type="datetimeFigureOut">
              <a:rPr lang="en-GB"/>
              <a:pPr/>
              <a:t>29/06/2018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D6A81-B4CE-43D8-B2E9-7822F60F67C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28650" y="1268016"/>
            <a:ext cx="5399485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ChangeAspect="1"/>
          </p:cNvPicPr>
          <p:nvPr userDrawn="1"/>
        </p:nvPicPr>
        <p:blipFill>
          <a:blip r:embed="rId2" cstate="print"/>
          <a:srcRect l="15482" t="16180" r="16179" b="17793"/>
          <a:stretch>
            <a:fillRect/>
          </a:stretch>
        </p:blipFill>
        <p:spPr bwMode="auto">
          <a:xfrm>
            <a:off x="7535466" y="305991"/>
            <a:ext cx="1465659" cy="92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6642000" cy="9941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23A14-7109-49F9-BA64-5BBED3296C76}" type="datetimeFigureOut">
              <a:rPr lang="en-GB"/>
              <a:pPr/>
              <a:t>29/06/2018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4391C-3287-4D3E-BEE5-D31144A3FE1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8650" y="110728"/>
            <a:ext cx="1931194" cy="3214688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636044" y="110728"/>
            <a:ext cx="1931194" cy="3214688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42247" y="110728"/>
            <a:ext cx="1932384" cy="3214688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649641" y="110728"/>
            <a:ext cx="1931194" cy="3214688"/>
          </a:xfrm>
          <a:prstGeom prst="rect">
            <a:avLst/>
          </a:prstGeom>
          <a:solidFill>
            <a:srgbClr val="C60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352799"/>
            <a:ext cx="7886700" cy="768711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149437"/>
            <a:ext cx="7886700" cy="417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571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7C84C-2111-4E54-B28A-AC236ADF176E}" type="datetimeFigureOut">
              <a:rPr lang="en-GB"/>
              <a:pPr/>
              <a:t>29/06/2018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ACBB1-CFD4-4157-A55E-E9B4438E33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28650" y="1268016"/>
            <a:ext cx="5399485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4"/>
          <p:cNvPicPr>
            <a:picLocks noChangeAspect="1"/>
          </p:cNvPicPr>
          <p:nvPr userDrawn="1"/>
        </p:nvPicPr>
        <p:blipFill>
          <a:blip r:embed="rId2" cstate="print"/>
          <a:srcRect l="15482" t="16180" r="16179" b="17793"/>
          <a:stretch>
            <a:fillRect/>
          </a:stretch>
        </p:blipFill>
        <p:spPr bwMode="auto">
          <a:xfrm>
            <a:off x="7535466" y="305991"/>
            <a:ext cx="1465659" cy="92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73847"/>
            <a:ext cx="6642000" cy="9941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503B0-EF5D-408B-AF1C-1B6A69174C98}" type="datetimeFigureOut">
              <a:rPr lang="en-GB"/>
              <a:pPr/>
              <a:t>29/06/2018</a:t>
            </a:fld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8BEAA-F656-4E15-8D77-2C0C08E3437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628650" y="1268016"/>
            <a:ext cx="5399485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/>
          <p:cNvPicPr>
            <a:picLocks noChangeAspect="1"/>
          </p:cNvPicPr>
          <p:nvPr userDrawn="1"/>
        </p:nvPicPr>
        <p:blipFill>
          <a:blip r:embed="rId2" cstate="print"/>
          <a:srcRect l="15482" t="16180" r="16179" b="17793"/>
          <a:stretch>
            <a:fillRect/>
          </a:stretch>
        </p:blipFill>
        <p:spPr bwMode="auto">
          <a:xfrm>
            <a:off x="7535466" y="305991"/>
            <a:ext cx="1465659" cy="92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273847"/>
            <a:ext cx="66420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95937"/>
            <a:ext cx="3868340" cy="612620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257169" indent="0">
              <a:buNone/>
              <a:defRPr sz="1100" b="1"/>
            </a:lvl2pPr>
            <a:lvl3pPr marL="514337" indent="0">
              <a:buNone/>
              <a:defRPr sz="1000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57402"/>
            <a:ext cx="3868340" cy="25848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395934"/>
            <a:ext cx="3887391" cy="612620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257169" indent="0">
              <a:buNone/>
              <a:defRPr sz="1100" b="1"/>
            </a:lvl2pPr>
            <a:lvl3pPr marL="514337" indent="0">
              <a:buNone/>
              <a:defRPr sz="1000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057399"/>
            <a:ext cx="3887391" cy="25848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5A53AB-6A2C-4984-AB05-F42D352E5684}" type="datetimeFigureOut">
              <a:rPr lang="en-GB"/>
              <a:pPr/>
              <a:t>29/06/2018</a:t>
            </a:fld>
            <a:endParaRPr lang="en-GB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F498B-B76C-4E59-9A9E-6634B6263CFA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28650" y="1268016"/>
            <a:ext cx="5399485" cy="0"/>
          </a:xfrm>
          <a:prstGeom prst="line">
            <a:avLst/>
          </a:prstGeom>
          <a:ln w="28575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4"/>
          <p:cNvPicPr>
            <a:picLocks noChangeAspect="1"/>
          </p:cNvPicPr>
          <p:nvPr userDrawn="1"/>
        </p:nvPicPr>
        <p:blipFill>
          <a:blip r:embed="rId2" cstate="print"/>
          <a:srcRect l="15482" t="16180" r="16179" b="17793"/>
          <a:stretch>
            <a:fillRect/>
          </a:stretch>
        </p:blipFill>
        <p:spPr bwMode="auto">
          <a:xfrm>
            <a:off x="7535466" y="305991"/>
            <a:ext cx="1465659" cy="92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66420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69D711-2572-43B2-98A7-5E5B747248E5}" type="datetimeFigureOut">
              <a:rPr lang="en-GB"/>
              <a:pPr/>
              <a:t>29/06/2018</a:t>
            </a:fld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7CCBA-70EA-4EDA-BEFA-EFA54AC5E4F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97E95C-8048-4149-8A7D-AA6F2CA72F5C}" type="datetimeFigureOut">
              <a:rPr lang="en-GB"/>
              <a:pPr/>
              <a:t>29/06/2018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B5781-B255-40E2-9677-969E6C53CD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 userDrawn="1"/>
        </p:nvPicPr>
        <p:blipFill>
          <a:blip r:embed="rId2" cstate="print"/>
          <a:srcRect l="15482" t="16180" r="16179" b="17793"/>
          <a:stretch>
            <a:fillRect/>
          </a:stretch>
        </p:blipFill>
        <p:spPr bwMode="auto">
          <a:xfrm>
            <a:off x="7535466" y="305991"/>
            <a:ext cx="1465659" cy="92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43050"/>
            <a:ext cx="4629150" cy="28527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57169" indent="0">
              <a:buNone/>
              <a:defRPr sz="800"/>
            </a:lvl2pPr>
            <a:lvl3pPr marL="514337" indent="0">
              <a:buNone/>
              <a:defRPr sz="700"/>
            </a:lvl3pPr>
            <a:lvl4pPr marL="771506" indent="0">
              <a:buNone/>
              <a:defRPr sz="600"/>
            </a:lvl4pPr>
            <a:lvl5pPr marL="1028675" indent="0">
              <a:buNone/>
              <a:defRPr sz="600"/>
            </a:lvl5pPr>
            <a:lvl6pPr marL="1285843" indent="0">
              <a:buNone/>
              <a:defRPr sz="600"/>
            </a:lvl6pPr>
            <a:lvl7pPr marL="1543011" indent="0">
              <a:buNone/>
              <a:defRPr sz="600"/>
            </a:lvl7pPr>
            <a:lvl8pPr marL="1800180" indent="0">
              <a:buNone/>
              <a:defRPr sz="600"/>
            </a:lvl8pPr>
            <a:lvl9pPr marL="2057349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2F2A6-C6A8-43C1-BDE6-CB8335A7DD23}" type="datetimeFigureOut">
              <a:rPr lang="en-GB"/>
              <a:pPr/>
              <a:t>29/06/2018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BEB46-C8C3-4557-A530-71DCB6DD9BD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 userDrawn="1"/>
        </p:nvPicPr>
        <p:blipFill>
          <a:blip r:embed="rId2" cstate="print"/>
          <a:srcRect l="15482" t="16180" r="16179" b="17793"/>
          <a:stretch>
            <a:fillRect/>
          </a:stretch>
        </p:blipFill>
        <p:spPr bwMode="auto">
          <a:xfrm>
            <a:off x="7535466" y="305991"/>
            <a:ext cx="1465659" cy="92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543050"/>
            <a:ext cx="4629150" cy="285273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69" indent="0">
              <a:buNone/>
              <a:defRPr sz="1600"/>
            </a:lvl2pPr>
            <a:lvl3pPr marL="514337" indent="0">
              <a:buNone/>
              <a:defRPr sz="1400"/>
            </a:lvl3pPr>
            <a:lvl4pPr marL="771506" indent="0">
              <a:buNone/>
              <a:defRPr sz="1100"/>
            </a:lvl4pPr>
            <a:lvl5pPr marL="1028675" indent="0">
              <a:buNone/>
              <a:defRPr sz="1100"/>
            </a:lvl5pPr>
            <a:lvl6pPr marL="1285843" indent="0">
              <a:buNone/>
              <a:defRPr sz="1100"/>
            </a:lvl6pPr>
            <a:lvl7pPr marL="1543011" indent="0">
              <a:buNone/>
              <a:defRPr sz="1100"/>
            </a:lvl7pPr>
            <a:lvl8pPr marL="1800180" indent="0">
              <a:buNone/>
              <a:defRPr sz="1100"/>
            </a:lvl8pPr>
            <a:lvl9pPr marL="2057349" indent="0">
              <a:buNone/>
              <a:defRPr sz="11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57169" indent="0">
              <a:buNone/>
              <a:defRPr sz="800"/>
            </a:lvl2pPr>
            <a:lvl3pPr marL="514337" indent="0">
              <a:buNone/>
              <a:defRPr sz="700"/>
            </a:lvl3pPr>
            <a:lvl4pPr marL="771506" indent="0">
              <a:buNone/>
              <a:defRPr sz="600"/>
            </a:lvl4pPr>
            <a:lvl5pPr marL="1028675" indent="0">
              <a:buNone/>
              <a:defRPr sz="600"/>
            </a:lvl5pPr>
            <a:lvl6pPr marL="1285843" indent="0">
              <a:buNone/>
              <a:defRPr sz="600"/>
            </a:lvl6pPr>
            <a:lvl7pPr marL="1543011" indent="0">
              <a:buNone/>
              <a:defRPr sz="600"/>
            </a:lvl7pPr>
            <a:lvl8pPr marL="1800180" indent="0">
              <a:buNone/>
              <a:defRPr sz="600"/>
            </a:lvl8pPr>
            <a:lvl9pPr marL="2057349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967C51-EAA7-40C6-AF93-6CEFF1308F2E}" type="datetimeFigureOut">
              <a:rPr lang="en-GB"/>
              <a:pPr/>
              <a:t>29/06/2018</a:t>
            </a:fld>
            <a:endParaRPr lang="en-GB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58AB4-D9BC-458E-8A0D-D17D5D9BF1F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792956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898989"/>
                </a:solidFill>
              </a:defRPr>
            </a:lvl1pPr>
          </a:lstStyle>
          <a:p>
            <a:fld id="{AD48601D-65A2-434D-9B8E-92B6586A42E2}" type="datetimeFigureOut">
              <a:rPr lang="en-GB"/>
              <a:pPr/>
              <a:t>29/06/2018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9707" y="4767263"/>
            <a:ext cx="645080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135" y="4767263"/>
            <a:ext cx="409575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rgbClr val="898989"/>
                </a:solidFill>
              </a:defRPr>
            </a:lvl1pPr>
          </a:lstStyle>
          <a:p>
            <a:fld id="{4BB415D7-436A-4B3C-ADA6-788244FDF72D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9" r:id="rId10"/>
    <p:sldLayoutId id="2147483670" r:id="rId11"/>
  </p:sldLayoutIdLst>
  <p:txStyles>
    <p:titleStyle>
      <a:lvl1pPr algn="l" defTabSz="513160" rtl="0" fontAlgn="base">
        <a:lnSpc>
          <a:spcPct val="90000"/>
        </a:lnSpc>
        <a:spcBef>
          <a:spcPct val="0"/>
        </a:spcBef>
        <a:spcAft>
          <a:spcPct val="0"/>
        </a:spcAft>
        <a:defRPr sz="2700" b="1" kern="1200">
          <a:solidFill>
            <a:srgbClr val="C60C30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l" defTabSz="51316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60C30"/>
          </a:solidFill>
          <a:latin typeface="Arial" pitchFamily="34" charset="0"/>
          <a:ea typeface="MS PGothic" pitchFamily="34" charset="-128"/>
        </a:defRPr>
      </a:lvl2pPr>
      <a:lvl3pPr algn="l" defTabSz="51316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60C30"/>
          </a:solidFill>
          <a:latin typeface="Arial" pitchFamily="34" charset="0"/>
          <a:ea typeface="MS PGothic" pitchFamily="34" charset="-128"/>
        </a:defRPr>
      </a:lvl3pPr>
      <a:lvl4pPr algn="l" defTabSz="51316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60C30"/>
          </a:solidFill>
          <a:latin typeface="Arial" pitchFamily="34" charset="0"/>
          <a:ea typeface="MS PGothic" pitchFamily="34" charset="-128"/>
        </a:defRPr>
      </a:lvl4pPr>
      <a:lvl5pPr algn="l" defTabSz="51316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60C30"/>
          </a:solidFill>
          <a:latin typeface="Arial" pitchFamily="34" charset="0"/>
          <a:ea typeface="MS PGothic" pitchFamily="34" charset="-128"/>
        </a:defRPr>
      </a:lvl5pPr>
      <a:lvl6pPr marL="342900" algn="l" defTabSz="51316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60C30"/>
          </a:solidFill>
          <a:latin typeface="Arial" pitchFamily="34" charset="0"/>
          <a:ea typeface="MS PGothic" pitchFamily="34" charset="-128"/>
        </a:defRPr>
      </a:lvl6pPr>
      <a:lvl7pPr marL="685800" algn="l" defTabSz="51316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60C30"/>
          </a:solidFill>
          <a:latin typeface="Arial" pitchFamily="34" charset="0"/>
          <a:ea typeface="MS PGothic" pitchFamily="34" charset="-128"/>
        </a:defRPr>
      </a:lvl7pPr>
      <a:lvl8pPr marL="1028700" algn="l" defTabSz="51316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60C30"/>
          </a:solidFill>
          <a:latin typeface="Arial" pitchFamily="34" charset="0"/>
          <a:ea typeface="MS PGothic" pitchFamily="34" charset="-128"/>
        </a:defRPr>
      </a:lvl8pPr>
      <a:lvl9pPr marL="1371600" algn="l" defTabSz="51316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C60C30"/>
          </a:solidFill>
          <a:latin typeface="Arial" pitchFamily="34" charset="0"/>
          <a:ea typeface="MS PGothic" pitchFamily="34" charset="-128"/>
        </a:defRPr>
      </a:lvl9pPr>
    </p:titleStyle>
    <p:bodyStyle>
      <a:lvl1pPr marL="127397" indent="-127397" algn="l" defTabSz="513160" rtl="0" fontAlgn="base">
        <a:lnSpc>
          <a:spcPct val="90000"/>
        </a:lnSpc>
        <a:spcBef>
          <a:spcPts val="563"/>
        </a:spcBef>
        <a:spcAft>
          <a:spcPct val="0"/>
        </a:spcAft>
        <a:buClr>
          <a:srgbClr val="C60C30"/>
        </a:buClr>
        <a:buFont typeface="Arial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384572" indent="-127397" algn="l" defTabSz="513160" rtl="0" fontAlgn="base">
        <a:lnSpc>
          <a:spcPct val="90000"/>
        </a:lnSpc>
        <a:spcBef>
          <a:spcPts val="281"/>
        </a:spcBef>
        <a:spcAft>
          <a:spcPct val="0"/>
        </a:spcAft>
        <a:buClr>
          <a:srgbClr val="C60C30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641747" indent="-127397" algn="l" defTabSz="513160" rtl="0" fontAlgn="base">
        <a:lnSpc>
          <a:spcPct val="90000"/>
        </a:lnSpc>
        <a:spcBef>
          <a:spcPts val="281"/>
        </a:spcBef>
        <a:spcAft>
          <a:spcPct val="0"/>
        </a:spcAft>
        <a:buClr>
          <a:srgbClr val="C60C30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898922" indent="-127397" algn="l" defTabSz="513160" rtl="0" fontAlgn="base">
        <a:lnSpc>
          <a:spcPct val="90000"/>
        </a:lnSpc>
        <a:spcBef>
          <a:spcPts val="281"/>
        </a:spcBef>
        <a:spcAft>
          <a:spcPct val="0"/>
        </a:spcAft>
        <a:buClr>
          <a:srgbClr val="C60C30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1156097" indent="-127397" algn="l" defTabSz="513160" rtl="0" fontAlgn="base">
        <a:lnSpc>
          <a:spcPct val="90000"/>
        </a:lnSpc>
        <a:spcBef>
          <a:spcPts val="281"/>
        </a:spcBef>
        <a:spcAft>
          <a:spcPct val="0"/>
        </a:spcAft>
        <a:buClr>
          <a:srgbClr val="C60C30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tae.ac.uk/doing-research/are-you-thinking-of-doing-a-phd/should-you-do-a-doctorate-in-the-uk" TargetMode="External"/><Relationship Id="rId3" Type="http://schemas.openxmlformats.org/officeDocument/2006/relationships/hyperlink" Target="https://www.sor.org/career-progression/researchers" TargetMode="External"/><Relationship Id="rId7" Type="http://schemas.openxmlformats.org/officeDocument/2006/relationships/hyperlink" Target="http://www.qaa.ac.uk/en/Publications/Documents/qualifications-frameworks.pdf" TargetMode="External"/><Relationship Id="rId2" Type="http://schemas.openxmlformats.org/officeDocument/2006/relationships/hyperlink" Target="https://www.sor.org/about-us/awards/college-radiographers-doctoral-fellowship-gra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hr.ac.uk/funding-and-support/funding-for-training-and-career-development/training-programmes/nihr-hee-ica-programme/nihr-hee-ica-programme-cdrf.htm" TargetMode="External"/><Relationship Id="rId5" Type="http://schemas.openxmlformats.org/officeDocument/2006/relationships/hyperlink" Target="https://www.tcd.ie/Careers/downloads/should-i-do-a-phd.pdf" TargetMode="External"/><Relationship Id="rId4" Type="http://schemas.openxmlformats.org/officeDocument/2006/relationships/hyperlink" Target="http://www.scopus.com/" TargetMode="External"/><Relationship Id="rId9" Type="http://schemas.openxmlformats.org/officeDocument/2006/relationships/hyperlink" Target="https://www.sketchappsources.com/free-source/2398-cartoon-characters-avatars-sketch-freebie-resourc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31263" t="21895" r="13789" b="10737"/>
          <a:stretch>
            <a:fillRect/>
          </a:stretch>
        </p:blipFill>
        <p:spPr bwMode="auto">
          <a:xfrm>
            <a:off x="828269" y="0"/>
            <a:ext cx="7458072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Representative?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173966"/>
            <a:ext cx="7724275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sz="1600" dirty="0" smtClean="0"/>
              <a:t>“ 63.3% of respondents (n = 57/90) working solely within a university, and a further 10% employed in a clinical–academic role (n = 9/90)”</a:t>
            </a:r>
          </a:p>
          <a:p>
            <a:endParaRPr lang="en-GB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51065" y="1344706"/>
          <a:ext cx="6519136" cy="2420875"/>
        </p:xfrm>
        <a:graphic>
          <a:graphicData uri="http://schemas.openxmlformats.org/drawingml/2006/table">
            <a:tbl>
              <a:tblPr/>
              <a:tblGrid>
                <a:gridCol w="1629431"/>
                <a:gridCol w="1629431"/>
                <a:gridCol w="1630137"/>
                <a:gridCol w="1630137"/>
              </a:tblGrid>
              <a:tr h="62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Completed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GB" sz="16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(%)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In Progress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GB" sz="16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(%)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GB" sz="1600" b="1" baseline="300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(%)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EdD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 (11.4)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10 (21.7)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15 (16.7)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313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PhD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26 (59.1)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21 (45.7)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47 (52.2)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7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PhD by Published Works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 (11.4)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 (6.5)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8 (8.9)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313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Prof Doc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8 (18.2)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12 (26.1)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20 (22.2)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44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en-GB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48024" y="3731790"/>
            <a:ext cx="63639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Doctoral Route Taken by Radiographers (Snaith et al 2016)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our experts took these routes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14350" y="1420529"/>
          <a:ext cx="8224129" cy="33451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44756"/>
                <a:gridCol w="6479373"/>
              </a:tblGrid>
              <a:tr h="1371600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Traditional PhD</a:t>
                      </a:r>
                      <a:endParaRPr lang="en-GB" sz="15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b="0" i="1" dirty="0" smtClean="0"/>
                        <a:t>“I</a:t>
                      </a:r>
                      <a:r>
                        <a:rPr lang="en-GB" sz="1500" b="0" i="1" baseline="0" dirty="0" smtClean="0"/>
                        <a:t> s</a:t>
                      </a:r>
                      <a:r>
                        <a:rPr lang="en-GB" sz="1500" b="0" i="1" dirty="0" smtClean="0"/>
                        <a:t>aw more value in just having a PhD. </a:t>
                      </a:r>
                      <a:r>
                        <a:rPr lang="en-GB" sz="1500" b="1" i="1" dirty="0" smtClean="0"/>
                        <a:t>Believed Prof doc not equivalent to PhD.  </a:t>
                      </a:r>
                      <a:r>
                        <a:rPr lang="en-GB" sz="1500" b="0" i="1" dirty="0" smtClean="0"/>
                        <a:t>Just a personal view at the time but may still be viewed like this” </a:t>
                      </a:r>
                    </a:p>
                    <a:p>
                      <a:r>
                        <a:rPr lang="en-GB" sz="1500" b="0" dirty="0" smtClean="0"/>
                        <a:t>(Sam, Senior</a:t>
                      </a:r>
                      <a:r>
                        <a:rPr lang="en-GB" sz="1500" b="0" baseline="0" dirty="0" smtClean="0"/>
                        <a:t> Lecturer)</a:t>
                      </a:r>
                      <a:endParaRPr lang="en-GB" sz="1500" b="0" dirty="0" smtClean="0"/>
                    </a:p>
                    <a:p>
                      <a:endParaRPr lang="en-GB" sz="1100" b="0" dirty="0" smtClean="0"/>
                    </a:p>
                    <a:p>
                      <a:r>
                        <a:rPr lang="en-GB" sz="1500" b="0" i="1" dirty="0" smtClean="0"/>
                        <a:t>“As a full time lecturer </a:t>
                      </a:r>
                      <a:r>
                        <a:rPr lang="en-GB" sz="1500" b="1" i="1" dirty="0" smtClean="0"/>
                        <a:t>not in clinical practice</a:t>
                      </a:r>
                      <a:r>
                        <a:rPr lang="en-GB" sz="1500" b="0" i="1" dirty="0" smtClean="0"/>
                        <a:t>, this was most appropriate” </a:t>
                      </a:r>
                    </a:p>
                    <a:p>
                      <a:r>
                        <a:rPr lang="en-GB" sz="1500" b="0" dirty="0" smtClean="0"/>
                        <a:t>(Rod,</a:t>
                      </a:r>
                      <a:r>
                        <a:rPr lang="en-GB" sz="1500" b="0" baseline="0" dirty="0" smtClean="0"/>
                        <a:t> lecturer)</a:t>
                      </a:r>
                      <a:endParaRPr lang="en-GB" sz="1500" b="0" dirty="0"/>
                    </a:p>
                  </a:txBody>
                  <a:tcPr marT="34290" marB="34290"/>
                </a:tc>
              </a:tr>
              <a:tr h="1211580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Professional Doctorate</a:t>
                      </a:r>
                      <a:endParaRPr lang="en-GB" sz="15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i="1" dirty="0" smtClean="0"/>
                        <a:t>“</a:t>
                      </a:r>
                      <a:r>
                        <a:rPr lang="en-GB" sz="1500" b="1" i="1" dirty="0" smtClean="0"/>
                        <a:t>I wanted some research training, </a:t>
                      </a:r>
                      <a:r>
                        <a:rPr lang="en-GB" sz="1500" i="1" dirty="0" smtClean="0"/>
                        <a:t>I also wanted some time to develop my  (then embryonic) research ideas &amp; I also wanted to be part of a cohort in order to have peer support”</a:t>
                      </a:r>
                      <a:r>
                        <a:rPr lang="en-GB" sz="1500" i="1" baseline="0" dirty="0" smtClean="0"/>
                        <a:t> </a:t>
                      </a:r>
                      <a:r>
                        <a:rPr lang="en-GB" sz="1500" baseline="0" dirty="0" smtClean="0"/>
                        <a:t>(Roma, lecturer)</a:t>
                      </a:r>
                      <a:endParaRPr lang="en-GB" sz="1500" dirty="0" smtClean="0"/>
                    </a:p>
                    <a:p>
                      <a:endParaRPr lang="en-GB" sz="1500" dirty="0" smtClean="0"/>
                    </a:p>
                    <a:p>
                      <a:r>
                        <a:rPr lang="en-GB" sz="1500" i="1" dirty="0" smtClean="0"/>
                        <a:t>“Wanted to do </a:t>
                      </a:r>
                      <a:r>
                        <a:rPr lang="en-GB" sz="1500" b="1" i="1" dirty="0" smtClean="0"/>
                        <a:t>something more ‘applied’  </a:t>
                      </a:r>
                      <a:r>
                        <a:rPr lang="en-GB" sz="1500" i="1" dirty="0" smtClean="0"/>
                        <a:t>“ </a:t>
                      </a:r>
                      <a:r>
                        <a:rPr lang="en-GB" sz="1500" dirty="0" smtClean="0"/>
                        <a:t>(Jet, lecturer)</a:t>
                      </a:r>
                      <a:endParaRPr lang="en-GB" sz="1500" dirty="0"/>
                    </a:p>
                  </a:txBody>
                  <a:tcPr marT="34290" marB="34290"/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PhD</a:t>
                      </a:r>
                      <a:r>
                        <a:rPr lang="en-GB" sz="1500" b="1" baseline="0" dirty="0" smtClean="0"/>
                        <a:t> by Published Works</a:t>
                      </a:r>
                      <a:endParaRPr lang="en-GB" sz="15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i="1" dirty="0" smtClean="0"/>
                        <a:t>“It was the only route available to me from a </a:t>
                      </a:r>
                      <a:r>
                        <a:rPr lang="en-GB" sz="1500" b="1" i="1" dirty="0" smtClean="0"/>
                        <a:t>financial point of view</a:t>
                      </a:r>
                      <a:r>
                        <a:rPr lang="en-GB" sz="1500" i="1" dirty="0" smtClean="0"/>
                        <a:t>; I could not afford to stop working to do a traditional PhD “”</a:t>
                      </a:r>
                      <a:r>
                        <a:rPr lang="en-GB" sz="1500" i="1" baseline="0" dirty="0" smtClean="0"/>
                        <a:t> </a:t>
                      </a:r>
                      <a:r>
                        <a:rPr lang="en-GB" sz="1500" baseline="0" dirty="0" smtClean="0"/>
                        <a:t>(Jack, practitioner)</a:t>
                      </a:r>
                      <a:endParaRPr lang="en-GB" sz="15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18" name="Picture 17" descr="Picture1.png"/>
          <p:cNvPicPr>
            <a:picLocks noChangeAspect="1"/>
          </p:cNvPicPr>
          <p:nvPr/>
        </p:nvPicPr>
        <p:blipFill>
          <a:blip r:embed="rId2" cstate="print"/>
          <a:srcRect l="83586" t="5770" r="2895" b="65515"/>
          <a:stretch>
            <a:fillRect/>
          </a:stretch>
        </p:blipFill>
        <p:spPr>
          <a:xfrm>
            <a:off x="8238625" y="1755140"/>
            <a:ext cx="393768" cy="356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Picture1.png"/>
          <p:cNvPicPr>
            <a:picLocks noChangeAspect="1"/>
          </p:cNvPicPr>
          <p:nvPr/>
        </p:nvPicPr>
        <p:blipFill>
          <a:blip r:embed="rId3" cstate="print"/>
          <a:srcRect l="20497" t="7865" r="67149" b="66974"/>
          <a:stretch>
            <a:fillRect/>
          </a:stretch>
        </p:blipFill>
        <p:spPr>
          <a:xfrm>
            <a:off x="8184482" y="4368525"/>
            <a:ext cx="478255" cy="4150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Picture1.png"/>
          <p:cNvPicPr>
            <a:picLocks noChangeAspect="1"/>
          </p:cNvPicPr>
          <p:nvPr/>
        </p:nvPicPr>
        <p:blipFill>
          <a:blip r:embed="rId4" cstate="print"/>
          <a:srcRect l="52974" t="7500" r="33973" b="64603"/>
          <a:stretch>
            <a:fillRect/>
          </a:stretch>
        </p:blipFill>
        <p:spPr>
          <a:xfrm>
            <a:off x="8229599" y="2364205"/>
            <a:ext cx="376518" cy="342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 descr="Picture1.png"/>
          <p:cNvPicPr>
            <a:picLocks noChangeAspect="1"/>
          </p:cNvPicPr>
          <p:nvPr/>
        </p:nvPicPr>
        <p:blipFill>
          <a:blip r:embed="rId5" cstate="print"/>
          <a:srcRect l="67192" t="5859" r="19056" b="64056"/>
          <a:stretch>
            <a:fillRect/>
          </a:stretch>
        </p:blipFill>
        <p:spPr>
          <a:xfrm>
            <a:off x="8220576" y="3257550"/>
            <a:ext cx="435598" cy="4060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Picture1.png"/>
          <p:cNvPicPr>
            <a:picLocks noChangeAspect="1"/>
          </p:cNvPicPr>
          <p:nvPr/>
        </p:nvPicPr>
        <p:blipFill>
          <a:blip r:embed="rId6" cstate="print"/>
          <a:srcRect l="36192" t="6953" r="51688" b="66244"/>
          <a:stretch>
            <a:fillRect/>
          </a:stretch>
        </p:blipFill>
        <p:spPr>
          <a:xfrm>
            <a:off x="8214867" y="3681663"/>
            <a:ext cx="411775" cy="3880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9096" y="444957"/>
          <a:ext cx="7476565" cy="454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0867" y="1"/>
            <a:ext cx="5597693" cy="994172"/>
          </a:xfrm>
        </p:spPr>
        <p:txBody>
          <a:bodyPr/>
          <a:lstStyle/>
          <a:p>
            <a:pPr lvl="0"/>
            <a:r>
              <a:rPr lang="en-GB" sz="2400" dirty="0" smtClean="0"/>
              <a:t>Is a doctorate right for you?</a:t>
            </a:r>
            <a:r>
              <a:rPr lang="en-GB" sz="2400" b="0" dirty="0" smtClean="0">
                <a:solidFill>
                  <a:schemeClr val="tx1"/>
                </a:solidFill>
              </a:rPr>
              <a:t/>
            </a:r>
            <a:br>
              <a:rPr lang="en-GB" sz="2400" b="0" dirty="0" smtClean="0">
                <a:solidFill>
                  <a:schemeClr val="tx1"/>
                </a:solidFill>
              </a:rPr>
            </a:b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11E01-3AC4-4282-83E1-A269B4732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73DDD2-4941-410F-AC5A-9CF3AFC25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D892B2-F3DD-4BD1-A13E-C1EC99CC5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BFE622-63C7-4D35-8C3D-CB2B4BEFC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C7F0E-0561-4232-BE9C-A804B842A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06E37A-D532-4CFE-9A4E-41BFBB24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8A3B1F-36EE-42AC-A073-BAC6BE547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9D87D6-34DD-4E3C-8ED7-2F6CAC5CC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58D97A-144D-4788-88E6-05E761A40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675F33-433D-4093-9F72-305BDB277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B610F8-9671-4199-8443-6599E6588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a doctorate right for you? </a:t>
            </a:r>
            <a:br>
              <a:rPr lang="en-GB" dirty="0" smtClean="0"/>
            </a:br>
            <a:r>
              <a:rPr lang="en-GB" sz="2400" i="1" dirty="0" smtClean="0"/>
              <a:t>Self-analysis exercise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62" y="1573251"/>
            <a:ext cx="8229600" cy="561510"/>
          </a:xfrm>
        </p:spPr>
        <p:txBody>
          <a:bodyPr>
            <a:noAutofit/>
          </a:bodyPr>
          <a:lstStyle/>
          <a:p>
            <a:r>
              <a:rPr lang="en-GB" sz="1800" dirty="0" smtClean="0"/>
              <a:t>Complete the first box in the workbook (5mins)</a:t>
            </a:r>
          </a:p>
          <a:p>
            <a:r>
              <a:rPr lang="en-GB" sz="1800" dirty="0" smtClean="0"/>
              <a:t>If you already have a doctorate – does having a doctorate fulfil your original aims?</a:t>
            </a:r>
          </a:p>
          <a:p>
            <a:r>
              <a:rPr lang="en-GB" sz="1800" dirty="0" smtClean="0"/>
              <a:t>If you are in the process of completing a doctorate – it’s worth reviewing this question to re-evaluate your motivation</a:t>
            </a:r>
          </a:p>
          <a:p>
            <a:pPr>
              <a:buNone/>
            </a:pPr>
            <a:endParaRPr lang="en-GB" sz="1800" dirty="0" smtClean="0"/>
          </a:p>
          <a:p>
            <a:r>
              <a:rPr lang="en-GB" sz="1800" dirty="0" smtClean="0"/>
              <a:t>If you are comfortable to do so, share your thoughts with the group (5mins)</a:t>
            </a:r>
          </a:p>
          <a:p>
            <a:endParaRPr lang="en-GB" sz="1800" dirty="0" smtClean="0"/>
          </a:p>
          <a:p>
            <a:r>
              <a:rPr lang="en-GB" sz="1800" dirty="0" smtClean="0"/>
              <a:t>Were there any common themes or questions?</a:t>
            </a:r>
          </a:p>
          <a:p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529" y="195486"/>
          <a:ext cx="8496944" cy="481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696744"/>
              </a:tblGrid>
              <a:tr h="49706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 smtClean="0"/>
                        <a:t>Advantages</a:t>
                      </a:r>
                      <a:endParaRPr lang="en-GB" sz="2700" dirty="0"/>
                    </a:p>
                  </a:txBody>
                  <a:tcPr marT="34290" marB="34290" anchor="ctr"/>
                </a:tc>
              </a:tr>
              <a:tr h="907096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Traditional PhD</a:t>
                      </a:r>
                      <a:r>
                        <a:rPr lang="en-GB" sz="1400" b="1" baseline="0" dirty="0" smtClean="0"/>
                        <a:t> FULL TIME funded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Time release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Peer support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– research community at university and from NHS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Research training events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</a:tr>
              <a:tr h="130302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Traditional</a:t>
                      </a:r>
                      <a:r>
                        <a:rPr lang="en-GB" sz="1400" b="1" baseline="0" dirty="0" smtClean="0"/>
                        <a:t> PhD PART TIME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Being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able to do one big piece of substantial research rather than small modules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Link research to job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Well trodden traditional path = support available through university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CoR Doctoral Fellowship Grant = put on the local NIHR Clinical Research Facility Portfolio=further support including lab facilities, nurse support and research support such as statistical support</a:t>
                      </a:r>
                    </a:p>
                  </a:txBody>
                  <a:tcPr marT="34290" marB="34290" anchor="ctr"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Professional doctorates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Getting research training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and development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Peer support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Part time so can stay employed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Link research to job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Intermediate terminating qualifications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PhD by Published Works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Developed writing skills</a:t>
                      </a:r>
                    </a:p>
                    <a:p>
                      <a:r>
                        <a:rPr lang="en-GB" sz="1400" dirty="0" smtClean="0"/>
                        <a:t>Research</a:t>
                      </a:r>
                      <a:r>
                        <a:rPr lang="en-GB" sz="1400" baseline="0" dirty="0" smtClean="0"/>
                        <a:t> outputs accumulated along the way</a:t>
                      </a:r>
                    </a:p>
                    <a:p>
                      <a:r>
                        <a:rPr lang="en-GB" sz="1400" baseline="0" dirty="0" smtClean="0"/>
                        <a:t>Supervision: university support and clinical support</a:t>
                      </a:r>
                    </a:p>
                    <a:p>
                      <a:endParaRPr lang="en-GB" sz="1400" baseline="0" dirty="0" smtClean="0"/>
                    </a:p>
                  </a:txBody>
                  <a:tcPr marT="34290" marB="34290" anchor="ctr"/>
                </a:tc>
              </a:tr>
            </a:tbl>
          </a:graphicData>
        </a:graphic>
      </p:graphicFrame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2" cstate="print"/>
          <a:srcRect l="84138" t="5865" r="3882" b="67497"/>
          <a:stretch>
            <a:fillRect/>
          </a:stretch>
        </p:blipFill>
        <p:spPr>
          <a:xfrm>
            <a:off x="442204" y="2103739"/>
            <a:ext cx="616209" cy="583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3" cstate="print"/>
          <a:srcRect l="67995" t="8917" r="20210" b="64764"/>
          <a:stretch>
            <a:fillRect/>
          </a:stretch>
        </p:blipFill>
        <p:spPr>
          <a:xfrm>
            <a:off x="417040" y="3401198"/>
            <a:ext cx="565322" cy="5375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4" cstate="print"/>
          <a:srcRect l="53137" t="9137" r="36221" b="66697"/>
          <a:stretch>
            <a:fillRect/>
          </a:stretch>
        </p:blipFill>
        <p:spPr>
          <a:xfrm>
            <a:off x="1325262" y="2103739"/>
            <a:ext cx="583857" cy="618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5" cstate="print"/>
          <a:srcRect l="37090" t="7472" r="51153" b="66366"/>
          <a:stretch>
            <a:fillRect/>
          </a:stretch>
        </p:blipFill>
        <p:spPr>
          <a:xfrm>
            <a:off x="1297461" y="3401197"/>
            <a:ext cx="547292" cy="518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6" cstate="print"/>
          <a:srcRect l="18813" t="4380" r="66390" b="63990"/>
          <a:stretch>
            <a:fillRect/>
          </a:stretch>
        </p:blipFill>
        <p:spPr>
          <a:xfrm>
            <a:off x="1269656" y="4313644"/>
            <a:ext cx="583858" cy="531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7" cstate="print"/>
          <a:srcRect l="4286" t="7471" r="84464" b="65415"/>
          <a:stretch>
            <a:fillRect/>
          </a:stretch>
        </p:blipFill>
        <p:spPr>
          <a:xfrm>
            <a:off x="1482811" y="1037968"/>
            <a:ext cx="496303" cy="5097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529" y="195486"/>
          <a:ext cx="8496944" cy="481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696744"/>
              </a:tblGrid>
              <a:tr h="49706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2700" dirty="0" smtClean="0"/>
                        <a:t>Advantages</a:t>
                      </a:r>
                      <a:endParaRPr lang="en-GB" sz="2700" dirty="0"/>
                    </a:p>
                  </a:txBody>
                  <a:tcPr marT="34290" marB="34290" anchor="ctr"/>
                </a:tc>
              </a:tr>
              <a:tr h="907096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Traditional PhD</a:t>
                      </a:r>
                      <a:r>
                        <a:rPr lang="en-GB" sz="1400" b="1" baseline="0" dirty="0" smtClean="0"/>
                        <a:t> FULL TIME funded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Time release</a:t>
                      </a:r>
                    </a:p>
                    <a:p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Peer support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– research community at university and from NHS</a:t>
                      </a:r>
                    </a:p>
                    <a:p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</a:rPr>
                        <a:t>Research training events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 anchor="ctr"/>
                </a:tc>
              </a:tr>
              <a:tr h="130302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Traditional</a:t>
                      </a:r>
                      <a:r>
                        <a:rPr lang="en-GB" sz="1400" b="1" baseline="0" dirty="0" smtClean="0"/>
                        <a:t> PhD PART TIME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Being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able to do one big piece of substantial research rather than small modules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Link research to job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Well trodden traditional path = 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</a:rPr>
                        <a:t>support available through university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CoR Doctoral Fellowship Grant = put on the local NIHR Clinical Research Facility Portfolio= 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</a:rPr>
                        <a:t>further support including lab facilities, nurse support and research support such as statistical support</a:t>
                      </a:r>
                    </a:p>
                  </a:txBody>
                  <a:tcPr marT="34290" marB="34290" anchor="ctr"/>
                </a:tc>
              </a:tr>
              <a:tr h="109728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Professional doctorates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rgbClr val="FF0000"/>
                          </a:solidFill>
                        </a:rPr>
                        <a:t>Getting research training</a:t>
                      </a:r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</a:rPr>
                        <a:t> and development</a:t>
                      </a:r>
                    </a:p>
                    <a:p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</a:rPr>
                        <a:t>Peer support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Part time so can stay employed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Link research to job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Intermediate terminating qualifications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PhD by Published Works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Developed writing skills</a:t>
                      </a:r>
                    </a:p>
                    <a:p>
                      <a:r>
                        <a:rPr lang="en-GB" sz="1400" dirty="0" smtClean="0"/>
                        <a:t>Research</a:t>
                      </a:r>
                      <a:r>
                        <a:rPr lang="en-GB" sz="1400" baseline="0" dirty="0" smtClean="0"/>
                        <a:t> outputs accumulated along the way</a:t>
                      </a:r>
                    </a:p>
                    <a:p>
                      <a:r>
                        <a:rPr lang="en-GB" sz="1400" b="1" baseline="0" dirty="0" smtClean="0">
                          <a:solidFill>
                            <a:srgbClr val="FF0000"/>
                          </a:solidFill>
                        </a:rPr>
                        <a:t>Supervision: university support and clinical support</a:t>
                      </a:r>
                    </a:p>
                    <a:p>
                      <a:endParaRPr lang="en-GB" sz="1400" baseline="0" dirty="0" smtClean="0"/>
                    </a:p>
                  </a:txBody>
                  <a:tcPr marT="34290" marB="34290" anchor="ctr"/>
                </a:tc>
              </a:tr>
            </a:tbl>
          </a:graphicData>
        </a:graphic>
      </p:graphicFrame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2" cstate="print"/>
          <a:srcRect l="84138" t="5865" r="3882" b="67497"/>
          <a:stretch>
            <a:fillRect/>
          </a:stretch>
        </p:blipFill>
        <p:spPr>
          <a:xfrm>
            <a:off x="442204" y="2103739"/>
            <a:ext cx="616209" cy="583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3" cstate="print"/>
          <a:srcRect l="67995" t="8917" r="20210" b="64764"/>
          <a:stretch>
            <a:fillRect/>
          </a:stretch>
        </p:blipFill>
        <p:spPr>
          <a:xfrm>
            <a:off x="417040" y="3401198"/>
            <a:ext cx="565322" cy="5375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4" cstate="print"/>
          <a:srcRect l="53137" t="9137" r="36221" b="66697"/>
          <a:stretch>
            <a:fillRect/>
          </a:stretch>
        </p:blipFill>
        <p:spPr>
          <a:xfrm>
            <a:off x="1325262" y="2103739"/>
            <a:ext cx="583857" cy="618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5" cstate="print"/>
          <a:srcRect l="37090" t="7472" r="51153" b="66366"/>
          <a:stretch>
            <a:fillRect/>
          </a:stretch>
        </p:blipFill>
        <p:spPr>
          <a:xfrm>
            <a:off x="1297461" y="3401197"/>
            <a:ext cx="547292" cy="518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6" cstate="print"/>
          <a:srcRect l="18813" t="4380" r="66390" b="63990"/>
          <a:stretch>
            <a:fillRect/>
          </a:stretch>
        </p:blipFill>
        <p:spPr>
          <a:xfrm>
            <a:off x="1269656" y="4313644"/>
            <a:ext cx="583858" cy="531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7" cstate="print"/>
          <a:srcRect l="4286" t="7471" r="84464" b="65415"/>
          <a:stretch>
            <a:fillRect/>
          </a:stretch>
        </p:blipFill>
        <p:spPr>
          <a:xfrm>
            <a:off x="1482811" y="1037968"/>
            <a:ext cx="496303" cy="5097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 rot="1515383">
            <a:off x="6508377" y="3160328"/>
            <a:ext cx="211925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Bell MT" pitchFamily="18" charset="0"/>
              </a:rPr>
              <a:t>You will get lots of support!</a:t>
            </a:r>
            <a:endParaRPr lang="en-GB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6" y="357505"/>
          <a:ext cx="8280920" cy="460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830"/>
                <a:gridCol w="5870090"/>
              </a:tblGrid>
              <a:tr h="52578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3000" dirty="0" smtClean="0"/>
                        <a:t>Disadvantages</a:t>
                      </a:r>
                      <a:endParaRPr lang="en-GB" sz="3000" dirty="0"/>
                    </a:p>
                  </a:txBody>
                  <a:tcPr marT="34290" marB="34290" anchor="ctr"/>
                </a:tc>
              </a:tr>
              <a:tr h="1092902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Traditional PhD</a:t>
                      </a:r>
                      <a:r>
                        <a:rPr lang="en-GB" sz="1500" b="1" baseline="0" dirty="0" smtClean="0"/>
                        <a:t> FULL TIME funded</a:t>
                      </a:r>
                      <a:endParaRPr lang="en-GB" sz="15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Application process competitive, long and difficult</a:t>
                      </a:r>
                    </a:p>
                    <a:p>
                      <a:r>
                        <a:rPr lang="en-GB" sz="1500" dirty="0" smtClean="0"/>
                        <a:t>Lose touch with own discipline-based community</a:t>
                      </a:r>
                      <a:endParaRPr lang="en-GB" sz="1500" dirty="0"/>
                    </a:p>
                  </a:txBody>
                  <a:tcPr marT="34290" marB="34290" anchor="ctr"/>
                </a:tc>
              </a:tr>
              <a:tr h="1146008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Traditional</a:t>
                      </a:r>
                      <a:r>
                        <a:rPr lang="en-GB" sz="1500" b="1" baseline="0" dirty="0" smtClean="0"/>
                        <a:t> PhD PART TIME</a:t>
                      </a:r>
                      <a:endParaRPr lang="en-GB" sz="15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Managing time – still had day job</a:t>
                      </a:r>
                    </a:p>
                    <a:p>
                      <a:r>
                        <a:rPr lang="en-GB" sz="1500" dirty="0" smtClean="0"/>
                        <a:t>Mental</a:t>
                      </a:r>
                      <a:r>
                        <a:rPr lang="en-GB" sz="1500" baseline="0" dirty="0" smtClean="0"/>
                        <a:t> health at risk, stressful</a:t>
                      </a:r>
                    </a:p>
                    <a:p>
                      <a:r>
                        <a:rPr lang="en-GB" sz="1500" baseline="0" dirty="0" smtClean="0"/>
                        <a:t>Challenging/changing fundamental belief system exhausting</a:t>
                      </a:r>
                      <a:endParaRPr lang="en-GB" sz="1500" dirty="0" smtClean="0"/>
                    </a:p>
                    <a:p>
                      <a:endParaRPr lang="en-GB" sz="1500" dirty="0"/>
                    </a:p>
                  </a:txBody>
                  <a:tcPr marT="34290" marB="34290" anchor="ctr"/>
                </a:tc>
              </a:tr>
              <a:tr h="982980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Professional doctorate</a:t>
                      </a:r>
                    </a:p>
                    <a:p>
                      <a:endParaRPr lang="en-GB" sz="1500" b="1" dirty="0" smtClean="0"/>
                    </a:p>
                    <a:p>
                      <a:endParaRPr lang="en-GB" sz="1500" b="1" dirty="0" smtClean="0"/>
                    </a:p>
                    <a:p>
                      <a:endParaRPr lang="en-GB" sz="15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Lot of work in taught element – some modules not</a:t>
                      </a:r>
                      <a:r>
                        <a:rPr lang="en-GB" sz="1500" baseline="0" dirty="0" smtClean="0"/>
                        <a:t> useful</a:t>
                      </a:r>
                    </a:p>
                    <a:p>
                      <a:r>
                        <a:rPr lang="en-GB" sz="1500" baseline="0" dirty="0" smtClean="0"/>
                        <a:t>Not recognised by some bodies/institutions e.g. NIHR (changing now)</a:t>
                      </a:r>
                    </a:p>
                  </a:txBody>
                  <a:tcPr marT="34290" marB="34290" anchor="ctr"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PhD by Published Works</a:t>
                      </a:r>
                    </a:p>
                    <a:p>
                      <a:endParaRPr lang="en-GB" sz="1500" b="1" dirty="0" smtClean="0"/>
                    </a:p>
                    <a:p>
                      <a:endParaRPr lang="en-GB" sz="15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Time – no time release</a:t>
                      </a:r>
                    </a:p>
                    <a:p>
                      <a:r>
                        <a:rPr lang="en-GB" sz="1500" dirty="0" smtClean="0"/>
                        <a:t>Tiredness</a:t>
                      </a:r>
                    </a:p>
                    <a:p>
                      <a:endParaRPr lang="en-GB" sz="800" dirty="0"/>
                    </a:p>
                    <a:p>
                      <a:endParaRPr lang="en-GB" sz="1400" dirty="0" smtClean="0"/>
                    </a:p>
                  </a:txBody>
                  <a:tcPr marT="34290" marB="34290" anchor="ctr"/>
                </a:tc>
              </a:tr>
            </a:tbl>
          </a:graphicData>
        </a:graphic>
      </p:graphicFrame>
      <p:pic>
        <p:nvPicPr>
          <p:cNvPr id="3" name="Picture 2" descr="Picture1.png"/>
          <p:cNvPicPr>
            <a:picLocks noChangeAspect="1"/>
          </p:cNvPicPr>
          <p:nvPr/>
        </p:nvPicPr>
        <p:blipFill>
          <a:blip r:embed="rId2" cstate="print"/>
          <a:srcRect l="4286" t="7471" r="84464" b="65415"/>
          <a:stretch>
            <a:fillRect/>
          </a:stretch>
        </p:blipFill>
        <p:spPr>
          <a:xfrm>
            <a:off x="1744498" y="1344773"/>
            <a:ext cx="496303" cy="5097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 cstate="print"/>
          <a:srcRect l="84138" t="5865" r="3882" b="67497"/>
          <a:stretch>
            <a:fillRect/>
          </a:stretch>
        </p:blipFill>
        <p:spPr>
          <a:xfrm>
            <a:off x="821199" y="2347379"/>
            <a:ext cx="616209" cy="583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4" cstate="print"/>
          <a:srcRect l="53137" t="9137" r="36221" b="66697"/>
          <a:stretch>
            <a:fillRect/>
          </a:stretch>
        </p:blipFill>
        <p:spPr>
          <a:xfrm>
            <a:off x="1704257" y="2347379"/>
            <a:ext cx="583857" cy="618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5" cstate="print"/>
          <a:srcRect l="67995" t="8917" r="20210" b="64764"/>
          <a:stretch>
            <a:fillRect/>
          </a:stretch>
        </p:blipFill>
        <p:spPr>
          <a:xfrm>
            <a:off x="832130" y="3464363"/>
            <a:ext cx="565322" cy="5375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6" cstate="print"/>
          <a:srcRect l="37090" t="7472" r="51153" b="66366"/>
          <a:stretch>
            <a:fillRect/>
          </a:stretch>
        </p:blipFill>
        <p:spPr>
          <a:xfrm>
            <a:off x="1712551" y="3464363"/>
            <a:ext cx="547292" cy="518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7" cstate="print"/>
          <a:srcRect l="18813" t="4380" r="66390" b="63990"/>
          <a:stretch>
            <a:fillRect/>
          </a:stretch>
        </p:blipFill>
        <p:spPr>
          <a:xfrm>
            <a:off x="1711817" y="4412905"/>
            <a:ext cx="583858" cy="5318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6" y="357505"/>
          <a:ext cx="8280920" cy="460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830"/>
                <a:gridCol w="5870090"/>
              </a:tblGrid>
              <a:tr h="525780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3000" dirty="0" smtClean="0"/>
                        <a:t>Disadvantages</a:t>
                      </a:r>
                      <a:endParaRPr lang="en-GB" sz="3000" dirty="0"/>
                    </a:p>
                  </a:txBody>
                  <a:tcPr marT="34290" marB="34290" anchor="ctr"/>
                </a:tc>
              </a:tr>
              <a:tr h="1092902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Traditional PhD</a:t>
                      </a:r>
                      <a:r>
                        <a:rPr lang="en-GB" sz="1500" b="1" baseline="0" dirty="0" smtClean="0"/>
                        <a:t> FULL TIME funded</a:t>
                      </a:r>
                      <a:endParaRPr lang="en-GB" sz="15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Application process competitive, </a:t>
                      </a:r>
                      <a:r>
                        <a:rPr lang="en-GB" sz="1500" b="1" dirty="0" smtClean="0">
                          <a:solidFill>
                            <a:srgbClr val="FF0000"/>
                          </a:solidFill>
                        </a:rPr>
                        <a:t>long and difficult</a:t>
                      </a:r>
                    </a:p>
                    <a:p>
                      <a:r>
                        <a:rPr lang="en-GB" sz="1500" dirty="0" smtClean="0"/>
                        <a:t>Lose touch with own discipline-based community</a:t>
                      </a:r>
                      <a:endParaRPr lang="en-GB" sz="1500" dirty="0"/>
                    </a:p>
                  </a:txBody>
                  <a:tcPr marT="34290" marB="34290" anchor="ctr"/>
                </a:tc>
              </a:tr>
              <a:tr h="1146008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Traditional</a:t>
                      </a:r>
                      <a:r>
                        <a:rPr lang="en-GB" sz="1500" b="1" baseline="0" dirty="0" smtClean="0"/>
                        <a:t> PhD PART TIME</a:t>
                      </a:r>
                      <a:endParaRPr lang="en-GB" sz="15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FF0000"/>
                          </a:solidFill>
                        </a:rPr>
                        <a:t>Managing time </a:t>
                      </a:r>
                      <a:r>
                        <a:rPr lang="en-GB" sz="1500" dirty="0" smtClean="0"/>
                        <a:t>– still had day job</a:t>
                      </a:r>
                    </a:p>
                    <a:p>
                      <a:r>
                        <a:rPr lang="en-GB" sz="1500" dirty="0" smtClean="0"/>
                        <a:t>Mental</a:t>
                      </a:r>
                      <a:r>
                        <a:rPr lang="en-GB" sz="1500" baseline="0" dirty="0" smtClean="0"/>
                        <a:t> health at risk, </a:t>
                      </a:r>
                      <a:r>
                        <a:rPr lang="en-GB" sz="1500" b="1" baseline="0" dirty="0" smtClean="0">
                          <a:solidFill>
                            <a:srgbClr val="FF0000"/>
                          </a:solidFill>
                        </a:rPr>
                        <a:t>stressful</a:t>
                      </a:r>
                    </a:p>
                    <a:p>
                      <a:r>
                        <a:rPr lang="en-GB" sz="1500" baseline="0" dirty="0" smtClean="0"/>
                        <a:t>Challenging/changing fundamental belief system </a:t>
                      </a:r>
                      <a:r>
                        <a:rPr lang="en-GB" sz="1500" b="1" baseline="0" dirty="0" smtClean="0">
                          <a:solidFill>
                            <a:srgbClr val="FF0000"/>
                          </a:solidFill>
                        </a:rPr>
                        <a:t>exhausting</a:t>
                      </a:r>
                      <a:endParaRPr lang="en-GB" sz="15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GB" sz="1500" dirty="0"/>
                    </a:p>
                  </a:txBody>
                  <a:tcPr marT="34290" marB="34290" anchor="ctr"/>
                </a:tc>
              </a:tr>
              <a:tr h="982980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Professional doctorate</a:t>
                      </a:r>
                    </a:p>
                    <a:p>
                      <a:endParaRPr lang="en-GB" sz="1500" b="1" dirty="0" smtClean="0"/>
                    </a:p>
                    <a:p>
                      <a:endParaRPr lang="en-GB" sz="1500" b="1" dirty="0" smtClean="0"/>
                    </a:p>
                    <a:p>
                      <a:endParaRPr lang="en-GB" sz="15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FF0000"/>
                          </a:solidFill>
                        </a:rPr>
                        <a:t>Lot of work </a:t>
                      </a:r>
                      <a:r>
                        <a:rPr lang="en-GB" sz="1500" dirty="0" smtClean="0"/>
                        <a:t>in taught element – some modules not</a:t>
                      </a:r>
                      <a:r>
                        <a:rPr lang="en-GB" sz="1500" baseline="0" dirty="0" smtClean="0"/>
                        <a:t> useful</a:t>
                      </a:r>
                    </a:p>
                    <a:p>
                      <a:r>
                        <a:rPr lang="en-GB" sz="1500" baseline="0" dirty="0" smtClean="0"/>
                        <a:t>Not recognised by some bodies/institutions e.g. NIHR (changing now)</a:t>
                      </a:r>
                    </a:p>
                  </a:txBody>
                  <a:tcPr marT="34290" marB="34290" anchor="ctr"/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en-GB" sz="1500" b="1" dirty="0" smtClean="0"/>
                        <a:t>PhD by Published Works</a:t>
                      </a:r>
                    </a:p>
                    <a:p>
                      <a:endParaRPr lang="en-GB" sz="1500" b="1" dirty="0" smtClean="0"/>
                    </a:p>
                    <a:p>
                      <a:endParaRPr lang="en-GB" sz="15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b="1" dirty="0" smtClean="0">
                          <a:solidFill>
                            <a:srgbClr val="FF0000"/>
                          </a:solidFill>
                        </a:rPr>
                        <a:t>Time – no time release</a:t>
                      </a:r>
                    </a:p>
                    <a:p>
                      <a:r>
                        <a:rPr lang="en-GB" sz="1500" b="1" dirty="0" smtClean="0">
                          <a:solidFill>
                            <a:srgbClr val="FF0000"/>
                          </a:solidFill>
                        </a:rPr>
                        <a:t>Tiredness</a:t>
                      </a:r>
                    </a:p>
                    <a:p>
                      <a:endParaRPr lang="en-GB" sz="800" dirty="0"/>
                    </a:p>
                    <a:p>
                      <a:endParaRPr lang="en-GB" sz="1400" dirty="0" smtClean="0"/>
                    </a:p>
                  </a:txBody>
                  <a:tcPr marT="34290" marB="34290" anchor="ctr"/>
                </a:tc>
              </a:tr>
            </a:tbl>
          </a:graphicData>
        </a:graphic>
      </p:graphicFrame>
      <p:pic>
        <p:nvPicPr>
          <p:cNvPr id="3" name="Picture 2" descr="Picture1.png"/>
          <p:cNvPicPr>
            <a:picLocks noChangeAspect="1"/>
          </p:cNvPicPr>
          <p:nvPr/>
        </p:nvPicPr>
        <p:blipFill>
          <a:blip r:embed="rId2" cstate="print"/>
          <a:srcRect l="4286" t="7471" r="84464" b="65415"/>
          <a:stretch>
            <a:fillRect/>
          </a:stretch>
        </p:blipFill>
        <p:spPr>
          <a:xfrm>
            <a:off x="1744498" y="1344773"/>
            <a:ext cx="496303" cy="5097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3" cstate="print"/>
          <a:srcRect l="84138" t="5865" r="3882" b="67497"/>
          <a:stretch>
            <a:fillRect/>
          </a:stretch>
        </p:blipFill>
        <p:spPr>
          <a:xfrm>
            <a:off x="821199" y="2347379"/>
            <a:ext cx="616209" cy="583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4" cstate="print"/>
          <a:srcRect l="53137" t="9137" r="36221" b="66697"/>
          <a:stretch>
            <a:fillRect/>
          </a:stretch>
        </p:blipFill>
        <p:spPr>
          <a:xfrm>
            <a:off x="1704257" y="2347379"/>
            <a:ext cx="583857" cy="618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5" cstate="print"/>
          <a:srcRect l="67995" t="8917" r="20210" b="64764"/>
          <a:stretch>
            <a:fillRect/>
          </a:stretch>
        </p:blipFill>
        <p:spPr>
          <a:xfrm>
            <a:off x="832130" y="3464363"/>
            <a:ext cx="565322" cy="5375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6" cstate="print"/>
          <a:srcRect l="37090" t="7472" r="51153" b="66366"/>
          <a:stretch>
            <a:fillRect/>
          </a:stretch>
        </p:blipFill>
        <p:spPr>
          <a:xfrm>
            <a:off x="1712551" y="3464363"/>
            <a:ext cx="547292" cy="518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7" cstate="print"/>
          <a:srcRect l="18813" t="4380" r="66390" b="63990"/>
          <a:stretch>
            <a:fillRect/>
          </a:stretch>
        </p:blipFill>
        <p:spPr>
          <a:xfrm>
            <a:off x="1711817" y="4412905"/>
            <a:ext cx="583858" cy="5318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 rot="1075745">
            <a:off x="6031917" y="3312247"/>
            <a:ext cx="263925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Bell MT" pitchFamily="18" charset="0"/>
              </a:rPr>
              <a:t>It’s hard work!</a:t>
            </a:r>
            <a:endParaRPr lang="en-GB" sz="3600" b="1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you recommend studying for a PhD?</a:t>
            </a:r>
            <a:br>
              <a:rPr lang="en-GB" dirty="0" smtClean="0"/>
            </a:br>
            <a:r>
              <a:rPr lang="en-GB" sz="2300" dirty="0" smtClean="0"/>
              <a:t>All experts said yes but with caveats</a:t>
            </a:r>
            <a:r>
              <a:rPr lang="en-GB" dirty="0" smtClean="0"/>
              <a:t>: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26" y="1369219"/>
            <a:ext cx="8638674" cy="284484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110000"/>
              </a:lnSpc>
              <a:spcBef>
                <a:spcPts val="281"/>
              </a:spcBef>
            </a:pPr>
            <a:r>
              <a:rPr lang="en-GB" sz="1800" dirty="0" smtClean="0"/>
              <a:t>Do you need it for your job/role?</a:t>
            </a:r>
          </a:p>
          <a:p>
            <a:pPr>
              <a:lnSpc>
                <a:spcPct val="110000"/>
              </a:lnSpc>
              <a:spcBef>
                <a:spcPts val="281"/>
              </a:spcBef>
            </a:pPr>
            <a:r>
              <a:rPr lang="en-GB" sz="1800" dirty="0" smtClean="0"/>
              <a:t>Do you want to be a researcher or have research as a significant element of your role?</a:t>
            </a:r>
          </a:p>
          <a:p>
            <a:pPr>
              <a:lnSpc>
                <a:spcPct val="110000"/>
              </a:lnSpc>
              <a:spcBef>
                <a:spcPts val="281"/>
              </a:spcBef>
            </a:pPr>
            <a:r>
              <a:rPr lang="en-GB" sz="1800" dirty="0" smtClean="0"/>
              <a:t>Do you have motivation and tenacity?</a:t>
            </a:r>
          </a:p>
          <a:p>
            <a:pPr>
              <a:lnSpc>
                <a:spcPct val="110000"/>
              </a:lnSpc>
              <a:spcBef>
                <a:spcPts val="281"/>
              </a:spcBef>
            </a:pPr>
            <a:r>
              <a:rPr lang="en-GB" sz="1800" dirty="0" smtClean="0"/>
              <a:t>Do you have the time?</a:t>
            </a:r>
          </a:p>
          <a:p>
            <a:pPr>
              <a:lnSpc>
                <a:spcPct val="110000"/>
              </a:lnSpc>
              <a:spcBef>
                <a:spcPts val="281"/>
              </a:spcBef>
            </a:pPr>
            <a:r>
              <a:rPr lang="en-GB" sz="1800" dirty="0" smtClean="0"/>
              <a:t>Get funding if possible: (time, access to support)</a:t>
            </a:r>
          </a:p>
          <a:p>
            <a:pPr>
              <a:lnSpc>
                <a:spcPct val="110000"/>
              </a:lnSpc>
              <a:spcBef>
                <a:spcPts val="281"/>
              </a:spcBef>
            </a:pPr>
            <a:r>
              <a:rPr lang="en-GB" sz="1800" dirty="0" smtClean="0"/>
              <a:t>Fit your skills, capabilities &amp; resource to the routes</a:t>
            </a:r>
          </a:p>
          <a:p>
            <a:pPr lvl="1">
              <a:lnSpc>
                <a:spcPct val="110000"/>
              </a:lnSpc>
            </a:pPr>
            <a:r>
              <a:rPr lang="en-GB" sz="1500" dirty="0" smtClean="0"/>
              <a:t>For traditional PhD need relevant skills to be an independent learner straight away</a:t>
            </a:r>
          </a:p>
          <a:p>
            <a:pPr lvl="1">
              <a:lnSpc>
                <a:spcPct val="110000"/>
              </a:lnSpc>
            </a:pPr>
            <a:r>
              <a:rPr lang="en-GB" sz="1500" dirty="0" smtClean="0"/>
              <a:t>Prof doc will give you development and training</a:t>
            </a:r>
          </a:p>
          <a:p>
            <a:pPr lvl="1">
              <a:lnSpc>
                <a:spcPct val="110000"/>
              </a:lnSpc>
            </a:pPr>
            <a:r>
              <a:rPr lang="en-GB" sz="1500" dirty="0" smtClean="0"/>
              <a:t>PhD by PW if you have/want publications but can you write?</a:t>
            </a:r>
          </a:p>
          <a:p>
            <a:pPr>
              <a:lnSpc>
                <a:spcPct val="110000"/>
              </a:lnSpc>
              <a:spcBef>
                <a:spcPts val="281"/>
              </a:spcBef>
            </a:pPr>
            <a:endParaRPr lang="en-GB" sz="1800" dirty="0"/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rcRect l="2862" t="6001" r="4079" b="63733"/>
          <a:stretch>
            <a:fillRect/>
          </a:stretch>
        </p:blipFill>
        <p:spPr>
          <a:xfrm>
            <a:off x="1173080" y="4177966"/>
            <a:ext cx="6650454" cy="8031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university?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04" y="1333124"/>
            <a:ext cx="7886700" cy="3263504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GB" sz="2000" b="1" dirty="0" smtClean="0"/>
              <a:t>Academics: own or other?</a:t>
            </a:r>
          </a:p>
          <a:p>
            <a:pPr lvl="2"/>
            <a:r>
              <a:rPr lang="en-GB" dirty="0" smtClean="0"/>
              <a:t>Working at one institute but studying at another – systems and culture different . Need to book supervisors weeks in advance (Jet)</a:t>
            </a:r>
          </a:p>
          <a:p>
            <a:pPr lvl="2">
              <a:buNone/>
            </a:pPr>
            <a:endParaRPr lang="en-GB" dirty="0" smtClean="0"/>
          </a:p>
          <a:p>
            <a:pPr lvl="2"/>
            <a:r>
              <a:rPr lang="en-GB" dirty="0" smtClean="0"/>
              <a:t>Undertaking a PhD within my University has allowed a great support network, but it has added some pressure to my project as it is an inherent part of my role (Rod)</a:t>
            </a:r>
          </a:p>
          <a:p>
            <a:pPr lvl="2">
              <a:buNone/>
            </a:pPr>
            <a:endParaRPr lang="en-GB" sz="2000" dirty="0" smtClean="0"/>
          </a:p>
          <a:p>
            <a:pPr lvl="1">
              <a:buNone/>
            </a:pPr>
            <a:r>
              <a:rPr lang="en-GB" sz="2000" b="1" dirty="0" smtClean="0"/>
              <a:t>Clinical radiographer</a:t>
            </a:r>
          </a:p>
          <a:p>
            <a:pPr lvl="2"/>
            <a:r>
              <a:rPr lang="en-GB" dirty="0" smtClean="0"/>
              <a:t>Seek out subject expertise and support</a:t>
            </a:r>
          </a:p>
          <a:p>
            <a:pPr lvl="2"/>
            <a:r>
              <a:rPr lang="en-GB" dirty="0" smtClean="0"/>
              <a:t>Convenience of location</a:t>
            </a:r>
          </a:p>
          <a:p>
            <a:pPr lvl="2"/>
            <a:r>
              <a:rPr lang="en-GB" dirty="0" smtClean="0"/>
              <a:t>Is your preferred route offered?</a:t>
            </a:r>
          </a:p>
        </p:txBody>
      </p:sp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2" cstate="print"/>
          <a:srcRect l="37090" t="7472" r="51153" b="66366"/>
          <a:stretch>
            <a:fillRect/>
          </a:stretch>
        </p:blipFill>
        <p:spPr>
          <a:xfrm>
            <a:off x="8435196" y="1614508"/>
            <a:ext cx="547292" cy="5189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 cstate="print"/>
          <a:srcRect l="53137" t="9137" r="36221" b="66697"/>
          <a:stretch>
            <a:fillRect/>
          </a:stretch>
        </p:blipFill>
        <p:spPr>
          <a:xfrm>
            <a:off x="8390807" y="2437616"/>
            <a:ext cx="583857" cy="6188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hD Tudor Bon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4675">
            <a:off x="6216003" y="2734176"/>
            <a:ext cx="2927997" cy="2409324"/>
          </a:xfrm>
          <a:prstGeom prst="rect">
            <a:avLst/>
          </a:prstGeom>
          <a:noFill/>
        </p:spPr>
      </p:pic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306805" y="3188494"/>
            <a:ext cx="8219261" cy="883444"/>
          </a:xfrm>
        </p:spPr>
        <p:txBody>
          <a:bodyPr/>
          <a:lstStyle/>
          <a:p>
            <a:r>
              <a:rPr lang="en-GB" dirty="0" smtClean="0"/>
              <a:t>More than one way to “win a hat”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360948" y="4148138"/>
            <a:ext cx="8165119" cy="553641"/>
          </a:xfrm>
        </p:spPr>
        <p:txBody>
          <a:bodyPr/>
          <a:lstStyle/>
          <a:p>
            <a:r>
              <a:rPr lang="en-GB" dirty="0" smtClean="0"/>
              <a:t>Dr Leslie Robinson, Honorary Reader, University of Salford</a:t>
            </a:r>
          </a:p>
          <a:p>
            <a:r>
              <a:rPr lang="en-GB" dirty="0" smtClean="0"/>
              <a:t>Janice St John –Matthews, University of West of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and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your group come up with three ‘burning questions’  - you have 5 minutes to do this</a:t>
            </a:r>
          </a:p>
          <a:p>
            <a:endParaRPr lang="en-GB" dirty="0" smtClean="0"/>
          </a:p>
          <a:p>
            <a:r>
              <a:rPr lang="en-GB" dirty="0" smtClean="0"/>
              <a:t>Let’s create some answers between us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Complete the remainder of the workbook after the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10 people, people standing"/>
          <p:cNvPicPr>
            <a:picLocks noChangeAspect="1" noChangeArrowheads="1"/>
          </p:cNvPicPr>
          <p:nvPr/>
        </p:nvPicPr>
        <p:blipFill>
          <a:blip r:embed="rId2" cstate="print">
            <a:lum bright="10000" contrast="1000"/>
          </a:blip>
          <a:srcRect l="9614" t="7284" r="32622" b="5523"/>
          <a:stretch>
            <a:fillRect/>
          </a:stretch>
        </p:blipFill>
        <p:spPr bwMode="auto">
          <a:xfrm>
            <a:off x="4042612" y="360947"/>
            <a:ext cx="3961397" cy="44847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0948" y="1976187"/>
            <a:ext cx="3275597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2400" dirty="0" smtClean="0"/>
              <a:t>Sir Patrick Stewart – aka Jean-Luc Picard!</a:t>
            </a:r>
          </a:p>
          <a:p>
            <a:pPr algn="ctr"/>
            <a:r>
              <a:rPr lang="en-GB" sz="2400" dirty="0" smtClean="0"/>
              <a:t>Chancellor of University of Huddersfield </a:t>
            </a:r>
          </a:p>
          <a:p>
            <a:pPr algn="ctr"/>
            <a:r>
              <a:rPr lang="en-GB" sz="2400" dirty="0" smtClean="0"/>
              <a:t>(2004-2015)</a:t>
            </a:r>
            <a:endParaRPr lang="en-GB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37875" y="1182103"/>
            <a:ext cx="2409323" cy="2707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4719" y="1064795"/>
            <a:ext cx="51435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GB" dirty="0" smtClean="0"/>
              <a:t>Me!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67714" y="1182103"/>
            <a:ext cx="1780673" cy="4391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jean luc pic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079" y="342838"/>
            <a:ext cx="1571625" cy="130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Acknowledgements: panel of experts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 Stuart Mackay</a:t>
            </a:r>
          </a:p>
          <a:p>
            <a:r>
              <a:rPr lang="en-GB" dirty="0" smtClean="0"/>
              <a:t>Dr John Thompson</a:t>
            </a:r>
          </a:p>
          <a:p>
            <a:r>
              <a:rPr lang="en-GB" dirty="0" smtClean="0"/>
              <a:t>Dr Andrew England</a:t>
            </a:r>
          </a:p>
          <a:p>
            <a:r>
              <a:rPr lang="en-GB" dirty="0" smtClean="0"/>
              <a:t>Dr Ruth Strudwick</a:t>
            </a:r>
          </a:p>
          <a:p>
            <a:r>
              <a:rPr lang="en-GB" dirty="0" smtClean="0"/>
              <a:t>Robert Meertens</a:t>
            </a:r>
          </a:p>
          <a:p>
            <a:r>
              <a:rPr lang="en-GB" dirty="0" smtClean="0"/>
              <a:t>Janice St John Matthews</a:t>
            </a:r>
            <a:endParaRPr lang="en-GB" dirty="0"/>
          </a:p>
        </p:txBody>
      </p:sp>
      <p:pic>
        <p:nvPicPr>
          <p:cNvPr id="2050" name="Picture 2" descr="Image result for dr stuart mack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7235" y="1660358"/>
            <a:ext cx="1138605" cy="1710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Image result for dr andrew england"/>
          <p:cNvPicPr>
            <a:picLocks noChangeAspect="1" noChangeArrowheads="1"/>
          </p:cNvPicPr>
          <p:nvPr/>
        </p:nvPicPr>
        <p:blipFill>
          <a:blip r:embed="rId3" cstate="print"/>
          <a:srcRect l="6991" r="12798" b="21684"/>
          <a:stretch>
            <a:fillRect/>
          </a:stretch>
        </p:blipFill>
        <p:spPr bwMode="auto">
          <a:xfrm>
            <a:off x="4791576" y="3419976"/>
            <a:ext cx="1146008" cy="1118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Image result for dr john thompson salf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1308" y="1389648"/>
            <a:ext cx="1349144" cy="1895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Image result for janice st john matthew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1459" y="2165684"/>
            <a:ext cx="1278731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0" name="Picture 12" descr="Image result for ruth strudwick"/>
          <p:cNvPicPr>
            <a:picLocks noChangeAspect="1" noChangeArrowheads="1"/>
          </p:cNvPicPr>
          <p:nvPr/>
        </p:nvPicPr>
        <p:blipFill>
          <a:blip r:embed="rId6" cstate="print"/>
          <a:srcRect l="10957" r="9931"/>
          <a:stretch>
            <a:fillRect/>
          </a:stretch>
        </p:blipFill>
        <p:spPr bwMode="auto">
          <a:xfrm>
            <a:off x="5973679" y="3302730"/>
            <a:ext cx="1633286" cy="1207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2" name="Picture 14" descr=" Robert Meertens  "/>
          <p:cNvPicPr>
            <a:picLocks noChangeAspect="1" noChangeArrowheads="1"/>
          </p:cNvPicPr>
          <p:nvPr/>
        </p:nvPicPr>
        <p:blipFill>
          <a:blip r:embed="rId7" cstate="print"/>
          <a:srcRect b="18733"/>
          <a:stretch>
            <a:fillRect/>
          </a:stretch>
        </p:blipFill>
        <p:spPr bwMode="auto">
          <a:xfrm>
            <a:off x="3948302" y="1974620"/>
            <a:ext cx="1299095" cy="1409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and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100" dirty="0" smtClean="0"/>
              <a:t>College of Radiographers Doctoral Fellowship Grant </a:t>
            </a:r>
            <a:r>
              <a:rPr lang="en-GB" sz="1100" dirty="0" smtClean="0">
                <a:hlinkClick r:id="rId2"/>
              </a:rPr>
              <a:t>https://www.sor.org/about-us/awards/college-radiographers-doctoral-fellowship-grant</a:t>
            </a:r>
            <a:endParaRPr lang="en-GB" sz="1100" dirty="0" smtClean="0"/>
          </a:p>
          <a:p>
            <a:r>
              <a:rPr lang="en-GB" sz="1100" dirty="0" smtClean="0"/>
              <a:t>College of Radiographers Researchers Page </a:t>
            </a:r>
            <a:r>
              <a:rPr lang="en-GB" sz="1100" dirty="0" smtClean="0">
                <a:hlinkClick r:id="rId3"/>
              </a:rPr>
              <a:t>https://www.sor.org/career-progression/researchers</a:t>
            </a:r>
            <a:r>
              <a:rPr lang="en-GB" sz="1100" dirty="0" smtClean="0"/>
              <a:t> </a:t>
            </a:r>
          </a:p>
          <a:p>
            <a:r>
              <a:rPr lang="en-GB" sz="1100" dirty="0" smtClean="0"/>
              <a:t>Gardner, S. K., &amp; Gopaul, B. (2012). The part-time doctoral student experience.</a:t>
            </a:r>
            <a:r>
              <a:rPr lang="en-GB" sz="1100" i="1" dirty="0" smtClean="0"/>
              <a:t> International Journal of Doctoral Studies, 7</a:t>
            </a:r>
            <a:r>
              <a:rPr lang="en-GB" sz="1100" dirty="0" smtClean="0"/>
              <a:t>, 63-78. Retrieved from </a:t>
            </a:r>
            <a:r>
              <a:rPr lang="en-GB" sz="1100" dirty="0" smtClean="0">
                <a:hlinkClick r:id="rId4"/>
              </a:rPr>
              <a:t>www.scopus.com</a:t>
            </a:r>
            <a:endParaRPr lang="en-GB" sz="1100" dirty="0" smtClean="0"/>
          </a:p>
          <a:p>
            <a:r>
              <a:rPr lang="en-GB" sz="1100" dirty="0" smtClean="0"/>
              <a:t>Geraghty, S., &amp; Oliver, K. (2018). In the shadow of the ivory tower: Experiences of midwives and nurses undertaking PhDs.</a:t>
            </a:r>
            <a:r>
              <a:rPr lang="en-GB" sz="1100" i="1" dirty="0" smtClean="0"/>
              <a:t> Nurse Education Today, 65</a:t>
            </a:r>
            <a:r>
              <a:rPr lang="en-GB" sz="1100" dirty="0" smtClean="0"/>
              <a:t>, 36-40. doi:10.1016/j.nedt.2018.02.017</a:t>
            </a:r>
          </a:p>
          <a:p>
            <a:r>
              <a:rPr lang="en-GB" sz="1100" dirty="0" smtClean="0"/>
              <a:t>Jobs.ac.uk:  International job board for careers in academic, research, science and related professions. Operated by the University of Warwick </a:t>
            </a:r>
            <a:r>
              <a:rPr lang="en-GB" sz="1100" dirty="0" smtClean="0">
                <a:hlinkClick r:id="rId5"/>
              </a:rPr>
              <a:t>https://www.tcd.ie/Careers/downloads/should-i-do-a-phd.pdf</a:t>
            </a:r>
            <a:endParaRPr lang="en-GB" sz="1100" dirty="0" smtClean="0"/>
          </a:p>
          <a:p>
            <a:r>
              <a:rPr lang="en-GB" sz="1100" dirty="0" smtClean="0"/>
              <a:t>National Institute for Health Research Clinical Doctoral Research Fellowship funding and support information </a:t>
            </a:r>
            <a:r>
              <a:rPr lang="en-GB" sz="1100" dirty="0" smtClean="0">
                <a:hlinkClick r:id="rId6"/>
              </a:rPr>
              <a:t>https://www.nihr.ac.uk/funding-and-support/funding-for-training-and-career-development/training-programmes/nihr-hee-ica-programme/nihr-hee-ica-programme-cdrf.htm</a:t>
            </a:r>
            <a:endParaRPr lang="en-GB" sz="1100" dirty="0" smtClean="0"/>
          </a:p>
          <a:p>
            <a:r>
              <a:rPr lang="en-GB" sz="1100" dirty="0" smtClean="0"/>
              <a:t>QAA UK Quality Code for Higher Education (2014) </a:t>
            </a:r>
            <a:r>
              <a:rPr lang="en-GB" sz="1100" dirty="0" smtClean="0">
                <a:hlinkClick r:id="rId7"/>
              </a:rPr>
              <a:t>http://www.qaa.ac.uk/en/Publications/Documents/qualifications-frameworks.pdf</a:t>
            </a:r>
            <a:endParaRPr lang="en-GB" sz="1100" dirty="0" smtClean="0"/>
          </a:p>
          <a:p>
            <a:r>
              <a:rPr lang="en-GB" sz="1100" dirty="0" smtClean="0"/>
              <a:t>Snaith B, Harris MA, Harris R (2016) Radiographers as doctors: A profile of UK doctoral achievement. </a:t>
            </a:r>
            <a:r>
              <a:rPr lang="en-GB" sz="1100" i="1" dirty="0" smtClean="0"/>
              <a:t>Radiography </a:t>
            </a:r>
            <a:r>
              <a:rPr lang="en-GB" sz="1100" dirty="0" smtClean="0"/>
              <a:t>Volume 22 , Issue 4 , 282 - 286</a:t>
            </a:r>
          </a:p>
          <a:p>
            <a:r>
              <a:rPr lang="en-GB" sz="1100" dirty="0" smtClean="0"/>
              <a:t>Vitae: resource supporting the professional development of researchers </a:t>
            </a:r>
            <a:r>
              <a:rPr lang="en-GB" sz="1100" dirty="0" smtClean="0">
                <a:hlinkClick r:id="rId8"/>
              </a:rPr>
              <a:t>https://www.vitae.ac.uk/doing-research/are-you-thinking-of-doing-a-phd/should-you-do-a-doctorate-in-the-uk</a:t>
            </a:r>
            <a:endParaRPr lang="en-GB" sz="1100" dirty="0" smtClean="0"/>
          </a:p>
          <a:p>
            <a:pPr>
              <a:buNone/>
            </a:pPr>
            <a:endParaRPr lang="en-GB" sz="800" dirty="0" smtClean="0">
              <a:hlinkClick r:id="rId9"/>
            </a:endParaRPr>
          </a:p>
          <a:p>
            <a:pPr>
              <a:buNone/>
            </a:pPr>
            <a:r>
              <a:rPr lang="en-GB" sz="800" dirty="0" smtClean="0">
                <a:hlinkClick r:id="rId9"/>
              </a:rPr>
              <a:t>  Images acquired from https://www.sketchappsources.com/free-source/2398-cartoon-characters-avatars-sketch-freebie-resource.html</a:t>
            </a:r>
            <a:endParaRPr lang="en-GB" sz="800" dirty="0" smtClean="0"/>
          </a:p>
          <a:p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3" y="1389647"/>
            <a:ext cx="7931224" cy="3064407"/>
          </a:xfrm>
        </p:spPr>
        <p:txBody>
          <a:bodyPr>
            <a:noAutofit/>
          </a:bodyPr>
          <a:lstStyle/>
          <a:p>
            <a:r>
              <a:rPr lang="en-GB" sz="1500" b="1" dirty="0" smtClean="0"/>
              <a:t>Definitions</a:t>
            </a:r>
            <a:r>
              <a:rPr lang="en-GB" sz="1800" b="1" dirty="0" smtClean="0"/>
              <a:t>	</a:t>
            </a:r>
            <a:r>
              <a:rPr lang="en-GB" sz="1500" dirty="0" smtClean="0"/>
              <a:t>			</a:t>
            </a:r>
            <a:endParaRPr lang="en-GB" sz="1400" dirty="0" smtClean="0"/>
          </a:p>
          <a:p>
            <a:pPr lvl="1"/>
            <a:r>
              <a:rPr lang="en-GB" sz="1200" dirty="0" smtClean="0"/>
              <a:t>Awards and routes</a:t>
            </a:r>
          </a:p>
          <a:p>
            <a:pPr lvl="1"/>
            <a:r>
              <a:rPr lang="en-GB" sz="1200" dirty="0" smtClean="0"/>
              <a:t>QAA descriptors</a:t>
            </a:r>
          </a:p>
          <a:p>
            <a:r>
              <a:rPr lang="en-GB" sz="1500" b="1" dirty="0" smtClean="0"/>
              <a:t>Meet our panel of “experts by experience”</a:t>
            </a:r>
          </a:p>
          <a:p>
            <a:r>
              <a:rPr lang="en-GB" sz="1500" b="1" dirty="0" smtClean="0"/>
              <a:t>Exercise</a:t>
            </a:r>
            <a:r>
              <a:rPr lang="en-GB" sz="1500" b="1" dirty="0"/>
              <a:t>: Self-analysis </a:t>
            </a:r>
            <a:r>
              <a:rPr lang="en-GB" sz="1500" b="1" dirty="0" smtClean="0"/>
              <a:t>exercise</a:t>
            </a:r>
            <a:r>
              <a:rPr lang="en-GB" sz="1800" dirty="0"/>
              <a:t>	</a:t>
            </a:r>
            <a:r>
              <a:rPr lang="en-GB" sz="1500" dirty="0"/>
              <a:t>			</a:t>
            </a:r>
            <a:endParaRPr lang="en-GB" sz="1400" dirty="0"/>
          </a:p>
          <a:p>
            <a:pPr lvl="1"/>
            <a:r>
              <a:rPr lang="en-GB" sz="1200" dirty="0"/>
              <a:t>Why do I want to do this?</a:t>
            </a:r>
          </a:p>
          <a:p>
            <a:pPr lvl="1"/>
            <a:r>
              <a:rPr lang="en-GB" sz="1200" dirty="0"/>
              <a:t>What will be the end goal?</a:t>
            </a:r>
          </a:p>
          <a:p>
            <a:pPr lvl="1"/>
            <a:r>
              <a:rPr lang="en-GB" sz="1200" dirty="0"/>
              <a:t>What resources do I </a:t>
            </a:r>
            <a:r>
              <a:rPr lang="en-GB" sz="1200" dirty="0" smtClean="0"/>
              <a:t>have</a:t>
            </a:r>
          </a:p>
          <a:p>
            <a:r>
              <a:rPr lang="en-GB" sz="1500" b="1" dirty="0" smtClean="0"/>
              <a:t>The panel shares their experiences</a:t>
            </a:r>
            <a:r>
              <a:rPr lang="en-GB" sz="1500" dirty="0"/>
              <a:t>			</a:t>
            </a:r>
            <a:endParaRPr lang="en-GB" sz="1100" dirty="0"/>
          </a:p>
          <a:p>
            <a:r>
              <a:rPr lang="en-GB" sz="1500" b="1" dirty="0"/>
              <a:t>Group exercise </a:t>
            </a:r>
            <a:endParaRPr lang="en-GB" sz="1500" b="1" dirty="0" smtClean="0"/>
          </a:p>
          <a:p>
            <a:pPr lvl="1"/>
            <a:r>
              <a:rPr lang="en-GB" sz="1200" dirty="0" smtClean="0"/>
              <a:t>Three </a:t>
            </a:r>
            <a:r>
              <a:rPr lang="en-GB" sz="1200" dirty="0"/>
              <a:t>burning questions 						</a:t>
            </a:r>
          </a:p>
          <a:p>
            <a:pPr lvl="1"/>
            <a:r>
              <a:rPr lang="en-GB" sz="1200" dirty="0"/>
              <a:t>Answers from audience members who’ve been through it				</a:t>
            </a:r>
          </a:p>
          <a:p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3" y="178606"/>
          <a:ext cx="8496944" cy="4840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881"/>
                <a:gridCol w="1867902"/>
                <a:gridCol w="5030161"/>
              </a:tblGrid>
              <a:tr h="29718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Full title</a:t>
                      </a:r>
                      <a:endParaRPr lang="en-GB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Abbreviation</a:t>
                      </a:r>
                      <a:endParaRPr lang="en-GB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Description</a:t>
                      </a:r>
                      <a:endParaRPr lang="en-GB" sz="15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Doctor of Philosophy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PhD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PhD is the most common award title at Doctoral level.  PhD is traditional</a:t>
                      </a:r>
                      <a:r>
                        <a:rPr lang="en-GB" sz="1400" baseline="0" dirty="0" smtClean="0"/>
                        <a:t> route. 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Doctor of Philosophy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DPhil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Used for subject specialist doctorates at small number of HEIs, as an alternative to the title PhD.</a:t>
                      </a:r>
                    </a:p>
                    <a:p>
                      <a:r>
                        <a:rPr lang="en-GB" sz="1400" dirty="0" smtClean="0"/>
                        <a:t>Can also be used to refer to doctorates by publication.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Professional Doctorate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Prof Doc </a:t>
                      </a:r>
                    </a:p>
                    <a:p>
                      <a:r>
                        <a:rPr lang="en-GB" sz="1400" dirty="0" smtClean="0"/>
                        <a:t>Or</a:t>
                      </a:r>
                      <a:r>
                        <a:rPr lang="en-GB" sz="1400" baseline="0" dirty="0" smtClean="0"/>
                        <a:t> </a:t>
                      </a:r>
                    </a:p>
                    <a:p>
                      <a:r>
                        <a:rPr lang="en-GB" sz="1400" baseline="0" dirty="0" smtClean="0"/>
                        <a:t>DProf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Aim to develop an individual's professional practice and to </a:t>
                      </a:r>
                      <a:r>
                        <a:rPr lang="en-GB" sz="1400" b="1" dirty="0" smtClean="0"/>
                        <a:t>support them in producing a contribution to (professional) knowledge.  Usually substantial taught</a:t>
                      </a:r>
                      <a:r>
                        <a:rPr lang="en-GB" sz="1400" b="1" baseline="0" dirty="0" smtClean="0"/>
                        <a:t> element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150876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Doctor</a:t>
                      </a:r>
                      <a:r>
                        <a:rPr lang="en-GB" sz="1400" b="1" baseline="0" dirty="0" smtClean="0"/>
                        <a:t> of...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D[subject</a:t>
                      </a:r>
                      <a:r>
                        <a:rPr lang="en-GB" sz="1400" baseline="0" dirty="0" smtClean="0"/>
                        <a:t> abbreviation]</a:t>
                      </a:r>
                    </a:p>
                    <a:p>
                      <a:r>
                        <a:rPr lang="en-GB" sz="1400" b="1" i="1" baseline="0" dirty="0" smtClean="0"/>
                        <a:t>or</a:t>
                      </a:r>
                    </a:p>
                    <a:p>
                      <a:r>
                        <a:rPr lang="en-GB" sz="1400" baseline="0" dirty="0" smtClean="0"/>
                        <a:t>[subject abbreviation]</a:t>
                      </a:r>
                    </a:p>
                    <a:p>
                      <a:r>
                        <a:rPr lang="en-GB" sz="1400" dirty="0" smtClean="0"/>
                        <a:t>e.g.</a:t>
                      </a:r>
                      <a:r>
                        <a:rPr lang="en-GB" sz="1400" baseline="0" dirty="0" smtClean="0"/>
                        <a:t> For education..</a:t>
                      </a:r>
                    </a:p>
                    <a:p>
                      <a:r>
                        <a:rPr lang="en-GB" sz="1400" baseline="0" dirty="0" smtClean="0"/>
                        <a:t>D.Ed </a:t>
                      </a:r>
                      <a:r>
                        <a:rPr lang="en-GB" sz="1400" b="1" i="1" baseline="0" dirty="0" smtClean="0"/>
                        <a:t>or</a:t>
                      </a:r>
                      <a:r>
                        <a:rPr lang="en-GB" sz="1400" baseline="0" dirty="0" smtClean="0"/>
                        <a:t> EdD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Professional and practice based doctorates within a specialised subject, e.g.:</a:t>
                      </a:r>
                    </a:p>
                    <a:p>
                      <a:pPr lvl="1"/>
                      <a:r>
                        <a:rPr lang="en-GB" sz="1400" baseline="0" dirty="0" smtClean="0"/>
                        <a:t>Doctor in Health Sciences</a:t>
                      </a:r>
                    </a:p>
                    <a:p>
                      <a:pPr lvl="1"/>
                      <a:r>
                        <a:rPr lang="en-GB" sz="1400" baseline="0" dirty="0" smtClean="0"/>
                        <a:t>Doctor in Health Research </a:t>
                      </a:r>
                    </a:p>
                    <a:p>
                      <a:pPr lvl="1"/>
                      <a:r>
                        <a:rPr lang="en-GB" sz="1400" baseline="0" dirty="0" smtClean="0"/>
                        <a:t>Doctor of Education</a:t>
                      </a:r>
                    </a:p>
                    <a:p>
                      <a:endParaRPr lang="en-GB" sz="1400" b="1" dirty="0" smtClean="0"/>
                    </a:p>
                    <a:p>
                      <a:r>
                        <a:rPr lang="en-GB" sz="1400" b="1" dirty="0" smtClean="0"/>
                        <a:t>Usually substantial taught</a:t>
                      </a:r>
                      <a:r>
                        <a:rPr lang="en-GB" sz="1400" b="1" baseline="0" dirty="0" smtClean="0"/>
                        <a:t> element</a:t>
                      </a:r>
                      <a:endParaRPr lang="en-GB" sz="1400" baseline="0" dirty="0" smtClean="0"/>
                    </a:p>
                  </a:txBody>
                  <a:tcPr marT="34290" marB="34290"/>
                </a:tc>
              </a:tr>
              <a:tr h="1068433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Phd by Published Work/s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PhDPW</a:t>
                      </a:r>
                    </a:p>
                    <a:p>
                      <a:r>
                        <a:rPr lang="en-GB" sz="1400" dirty="0" smtClean="0"/>
                        <a:t>PhD by portfolio</a:t>
                      </a:r>
                    </a:p>
                    <a:p>
                      <a:r>
                        <a:rPr lang="en-GB" sz="1400" dirty="0" smtClean="0"/>
                        <a:t>Dphil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Awarded in recognition of a substantial body of original research undertaken over the course of many years</a:t>
                      </a:r>
                      <a:r>
                        <a:rPr lang="en-GB" sz="1400" dirty="0" smtClean="0"/>
                        <a:t>. Typically a portfolio of work that has been previously published in a peer-refereed context is submitted for assessment</a:t>
                      </a:r>
                      <a:endParaRPr lang="en-GB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99311" y="947488"/>
            <a:ext cx="8473239" cy="3961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78256" y="1678405"/>
            <a:ext cx="8494295" cy="3266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5326" y="2355182"/>
            <a:ext cx="8467224" cy="2589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93294" y="3991087"/>
            <a:ext cx="8503319" cy="944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3" y="178606"/>
          <a:ext cx="8496944" cy="4840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881"/>
                <a:gridCol w="1867902"/>
                <a:gridCol w="5030161"/>
              </a:tblGrid>
              <a:tr h="297180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Full title</a:t>
                      </a:r>
                      <a:endParaRPr lang="en-GB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Abbreviation</a:t>
                      </a:r>
                      <a:endParaRPr lang="en-GB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Description</a:t>
                      </a:r>
                      <a:endParaRPr lang="en-GB" sz="15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Doctor of Philosophy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PhD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PhD is the most common award title at Doctoral level.  PhD is traditional</a:t>
                      </a:r>
                      <a:r>
                        <a:rPr lang="en-GB" sz="1400" baseline="0" dirty="0" smtClean="0"/>
                        <a:t> route. 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Doctor of Philosophy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DPhil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Used for subject specialist doctorates at small number of HEIs, as an alternative to the title PhD.</a:t>
                      </a:r>
                    </a:p>
                    <a:p>
                      <a:r>
                        <a:rPr lang="en-GB" sz="1400" dirty="0" smtClean="0"/>
                        <a:t>Can also be used to refer to doctorates by publication.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Professional Doctorate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Prof Doc </a:t>
                      </a:r>
                    </a:p>
                    <a:p>
                      <a:r>
                        <a:rPr lang="en-GB" sz="1400" dirty="0" smtClean="0"/>
                        <a:t>Or</a:t>
                      </a:r>
                      <a:r>
                        <a:rPr lang="en-GB" sz="1400" baseline="0" dirty="0" smtClean="0"/>
                        <a:t> </a:t>
                      </a:r>
                    </a:p>
                    <a:p>
                      <a:r>
                        <a:rPr lang="en-GB" sz="1400" baseline="0" dirty="0" smtClean="0"/>
                        <a:t>DProf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Aim to develop an individual's professional practice and to </a:t>
                      </a:r>
                      <a:r>
                        <a:rPr lang="en-GB" sz="1400" b="1" dirty="0" smtClean="0"/>
                        <a:t>support them in producing a contribution to (professional) knowledge.  Usually substantial taught</a:t>
                      </a:r>
                      <a:r>
                        <a:rPr lang="en-GB" sz="1400" b="1" baseline="0" dirty="0" smtClean="0"/>
                        <a:t> element</a:t>
                      </a:r>
                      <a:endParaRPr lang="en-GB" sz="1400" dirty="0"/>
                    </a:p>
                  </a:txBody>
                  <a:tcPr marT="34290" marB="34290"/>
                </a:tc>
              </a:tr>
              <a:tr h="1508760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Doctor</a:t>
                      </a:r>
                      <a:r>
                        <a:rPr lang="en-GB" sz="1400" b="1" baseline="0" dirty="0" smtClean="0"/>
                        <a:t> of...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D[subject</a:t>
                      </a:r>
                      <a:r>
                        <a:rPr lang="en-GB" sz="1400" baseline="0" dirty="0" smtClean="0"/>
                        <a:t> abbreviation]</a:t>
                      </a:r>
                    </a:p>
                    <a:p>
                      <a:r>
                        <a:rPr lang="en-GB" sz="1400" b="1" i="1" baseline="0" dirty="0" smtClean="0"/>
                        <a:t>or</a:t>
                      </a:r>
                    </a:p>
                    <a:p>
                      <a:r>
                        <a:rPr lang="en-GB" sz="1400" baseline="0" dirty="0" smtClean="0"/>
                        <a:t>[subject abbreviation]</a:t>
                      </a:r>
                    </a:p>
                    <a:p>
                      <a:r>
                        <a:rPr lang="en-GB" sz="1400" dirty="0" smtClean="0"/>
                        <a:t>e.g.</a:t>
                      </a:r>
                      <a:r>
                        <a:rPr lang="en-GB" sz="1400" baseline="0" dirty="0" smtClean="0"/>
                        <a:t> For education..</a:t>
                      </a:r>
                    </a:p>
                    <a:p>
                      <a:r>
                        <a:rPr lang="en-GB" sz="1400" baseline="0" dirty="0" smtClean="0"/>
                        <a:t>D.Ed </a:t>
                      </a:r>
                      <a:r>
                        <a:rPr lang="en-GB" sz="1400" b="1" i="1" baseline="0" dirty="0" smtClean="0"/>
                        <a:t>or</a:t>
                      </a:r>
                      <a:r>
                        <a:rPr lang="en-GB" sz="1400" baseline="0" dirty="0" smtClean="0"/>
                        <a:t> EdD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aseline="0" dirty="0" smtClean="0"/>
                        <a:t>Professional and practice based doctorates within a specialised subject, e.g.:</a:t>
                      </a:r>
                    </a:p>
                    <a:p>
                      <a:pPr lvl="1"/>
                      <a:r>
                        <a:rPr lang="en-GB" sz="1400" baseline="0" dirty="0" smtClean="0"/>
                        <a:t>Doctor in Health Sciences</a:t>
                      </a:r>
                    </a:p>
                    <a:p>
                      <a:pPr lvl="1"/>
                      <a:r>
                        <a:rPr lang="en-GB" sz="1400" baseline="0" dirty="0" smtClean="0"/>
                        <a:t>Doctor in Health Research </a:t>
                      </a:r>
                    </a:p>
                    <a:p>
                      <a:pPr lvl="1"/>
                      <a:r>
                        <a:rPr lang="en-GB" sz="1400" baseline="0" dirty="0" smtClean="0"/>
                        <a:t>Doctor of Education</a:t>
                      </a:r>
                    </a:p>
                    <a:p>
                      <a:endParaRPr lang="en-GB" sz="1400" b="1" dirty="0" smtClean="0"/>
                    </a:p>
                    <a:p>
                      <a:r>
                        <a:rPr lang="en-GB" sz="1400" b="1" dirty="0" smtClean="0"/>
                        <a:t>Usually substantial taught</a:t>
                      </a:r>
                      <a:r>
                        <a:rPr lang="en-GB" sz="1400" b="1" baseline="0" dirty="0" smtClean="0"/>
                        <a:t> element</a:t>
                      </a:r>
                      <a:endParaRPr lang="en-GB" sz="1400" baseline="0" dirty="0" smtClean="0"/>
                    </a:p>
                  </a:txBody>
                  <a:tcPr marT="34290" marB="34290"/>
                </a:tc>
              </a:tr>
              <a:tr h="1068433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Phd by Published Work/s</a:t>
                      </a:r>
                      <a:endParaRPr lang="en-GB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PhDPW</a:t>
                      </a:r>
                    </a:p>
                    <a:p>
                      <a:r>
                        <a:rPr lang="en-GB" sz="1400" dirty="0" smtClean="0"/>
                        <a:t>PhD by portfolio</a:t>
                      </a:r>
                    </a:p>
                    <a:p>
                      <a:r>
                        <a:rPr lang="en-GB" sz="1400" dirty="0" smtClean="0"/>
                        <a:t>Dphil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Awarded in recognition of a substantial body of original research undertaken over the course of many years</a:t>
                      </a:r>
                      <a:r>
                        <a:rPr lang="en-GB" sz="1400" dirty="0" smtClean="0"/>
                        <a:t>. Typically a portfolio of work that has been previously published in a peer-refereed context is submitted for assessment</a:t>
                      </a:r>
                      <a:endParaRPr lang="en-GB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2339" y="1326482"/>
            <a:ext cx="6515100" cy="2423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These are ALL doctoral degrees</a:t>
            </a:r>
          </a:p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Quality Assurance Agency </a:t>
            </a:r>
          </a:p>
          <a:p>
            <a:pPr algn="ctr"/>
            <a:r>
              <a:rPr lang="en-GB" sz="2700" i="1" dirty="0" smtClean="0">
                <a:solidFill>
                  <a:srgbClr val="FF0000"/>
                </a:solidFill>
              </a:rPr>
              <a:t>The Frameworks for Higher Education Qualifications of UK Degree-Awarding Bodies</a:t>
            </a:r>
          </a:p>
          <a:p>
            <a:pPr algn="ctr"/>
            <a:r>
              <a:rPr lang="en-GB" sz="2700" i="1" dirty="0" smtClean="0">
                <a:solidFill>
                  <a:srgbClr val="FF0000"/>
                </a:solidFill>
              </a:rPr>
              <a:t>Level 8 (level 12 Scotland)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3918" t="16736" r="26753" b="9681"/>
          <a:stretch>
            <a:fillRect/>
          </a:stretch>
        </p:blipFill>
        <p:spPr bwMode="auto">
          <a:xfrm>
            <a:off x="1642310" y="186598"/>
            <a:ext cx="5856372" cy="437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584" y="4748989"/>
            <a:ext cx="8568952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100" dirty="0" smtClean="0"/>
              <a:t>QAA (2014) Descriptor for a higher education qualification at level 8 on the FHEQ and SCQF level 12 on the FQHEIS: doctoral degree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13" y="1425743"/>
            <a:ext cx="8229600" cy="31236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500" b="1" dirty="0" smtClean="0"/>
              <a:t>Doctoral degrees are awarded to students who have demonstrated: </a:t>
            </a:r>
          </a:p>
          <a:p>
            <a:r>
              <a:rPr lang="en-GB" sz="1400" dirty="0" smtClean="0"/>
              <a:t>Creation of new knowledge, through original research of a quality to satisfy peer review, extend forefront of discipline, and merit publication </a:t>
            </a:r>
          </a:p>
          <a:p>
            <a:r>
              <a:rPr lang="en-GB" sz="1400" dirty="0" smtClean="0"/>
              <a:t>Acquisition and understanding of a substantial body of knowledge which is at the forefront of an academic discipline or area of professional practice </a:t>
            </a:r>
          </a:p>
          <a:p>
            <a:r>
              <a:rPr lang="en-GB" sz="1400" dirty="0" smtClean="0"/>
              <a:t>Ability to conceptualise, design and implement a project to generate new knowledge, applications or understanding at the forefront of the discipline, &amp; adjust project design in light of unforeseen problems </a:t>
            </a:r>
          </a:p>
          <a:p>
            <a:r>
              <a:rPr lang="en-GB" sz="1400" dirty="0" smtClean="0"/>
              <a:t>Detailed understanding of research technique and advanced academic enquiry. </a:t>
            </a:r>
            <a:endParaRPr lang="en-GB" sz="1400" dirty="0"/>
          </a:p>
          <a:p>
            <a:pPr>
              <a:buNone/>
            </a:pPr>
            <a:endParaRPr lang="en-GB" sz="1500" b="1" dirty="0"/>
          </a:p>
          <a:p>
            <a:pPr>
              <a:buNone/>
            </a:pPr>
            <a:r>
              <a:rPr lang="en-GB" sz="1500" b="1" dirty="0" smtClean="0"/>
              <a:t>And holders will have:</a:t>
            </a:r>
          </a:p>
          <a:p>
            <a:r>
              <a:rPr lang="en-GB" sz="1400" dirty="0" smtClean="0"/>
              <a:t> Qualities and transferable skills to exercise personal responsibility &amp; largely autonomous initiative in complex &amp;unpredictable situations, in professional or equivalent environments.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60544" y="4588564"/>
            <a:ext cx="8568952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100" dirty="0" smtClean="0"/>
              <a:t>Adapted from QAA (2014) Descriptor for a higher education qualification at level 8 on the FHEQ and SCQF level 12 on the FQHEIS: doctoral degree</a:t>
            </a:r>
            <a:endParaRPr lang="en-GB" sz="11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1185" y="273847"/>
            <a:ext cx="6819466" cy="994172"/>
          </a:xfrm>
        </p:spPr>
        <p:txBody>
          <a:bodyPr>
            <a:normAutofit/>
          </a:bodyPr>
          <a:lstStyle/>
          <a:p>
            <a:r>
              <a:rPr lang="en-GB" dirty="0" smtClean="0"/>
              <a:t>QAA doctoral degree descriptors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our expert panel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0"/>
            <a:ext cx="9144000" cy="3593054"/>
            <a:chOff x="0" y="0"/>
            <a:chExt cx="12192000" cy="5184576"/>
          </a:xfrm>
        </p:grpSpPr>
        <p:graphicFrame>
          <p:nvGraphicFramePr>
            <p:cNvPr id="14" name="Diagram 13"/>
            <p:cNvGraphicFramePr/>
            <p:nvPr/>
          </p:nvGraphicFramePr>
          <p:xfrm>
            <a:off x="0" y="0"/>
            <a:ext cx="12192000" cy="5184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5" name="Down Arrow 14"/>
            <p:cNvSpPr/>
            <p:nvPr/>
          </p:nvSpPr>
          <p:spPr>
            <a:xfrm>
              <a:off x="1007435" y="2988332"/>
              <a:ext cx="288032" cy="43204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16480" y="1872208"/>
              <a:ext cx="1152128" cy="49244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Sam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76053" y="1872208"/>
              <a:ext cx="1152128" cy="49244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Rod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55840" y="1872208"/>
              <a:ext cx="1152128" cy="49244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Jet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39616" y="1872208"/>
              <a:ext cx="1152128" cy="49244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Jack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3392" y="1872208"/>
              <a:ext cx="1152128" cy="49244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Ace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400256" y="1872208"/>
              <a:ext cx="1152128" cy="49244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Comic Sans MS" pitchFamily="66" charset="0"/>
                </a:rPr>
                <a:t>Roma</a:t>
              </a:r>
              <a:endParaRPr lang="en-GB" dirty="0">
                <a:latin typeface="Comic Sans MS" pitchFamily="66" charset="0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2966052" y="2988332"/>
              <a:ext cx="288032" cy="43204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10800523" y="2988332"/>
              <a:ext cx="288032" cy="43204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8841904" y="2988332"/>
              <a:ext cx="288032" cy="43204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6883287" y="2988332"/>
              <a:ext cx="288032" cy="43204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4924669" y="2988332"/>
              <a:ext cx="288032" cy="43204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0498" y="3436936"/>
            <a:ext cx="1296000" cy="715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400" dirty="0" smtClean="0">
                <a:latin typeface="Arial Rounded MT Bold" pitchFamily="34" charset="0"/>
              </a:rPr>
              <a:t>PhD </a:t>
            </a:r>
          </a:p>
          <a:p>
            <a:pPr algn="ctr"/>
            <a:r>
              <a:rPr lang="en-GB" sz="1400" dirty="0" smtClean="0">
                <a:latin typeface="Arial Rounded MT Bold" pitchFamily="34" charset="0"/>
              </a:rPr>
              <a:t>NIHR funded</a:t>
            </a:r>
          </a:p>
          <a:p>
            <a:pPr algn="ctr"/>
            <a:r>
              <a:rPr lang="en-GB" sz="1400" dirty="0" smtClean="0">
                <a:latin typeface="Arial Rounded MT Bold" pitchFamily="34" charset="0"/>
              </a:rPr>
              <a:t>Full time</a:t>
            </a:r>
            <a:endParaRPr lang="en-GB" sz="1400" dirty="0">
              <a:latin typeface="Arial Rounded MT Bold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35060" y="3436936"/>
            <a:ext cx="1296000" cy="715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400" dirty="0" smtClean="0">
                <a:latin typeface="Arial Rounded MT Bold" pitchFamily="34" charset="0"/>
              </a:rPr>
              <a:t>PhD by Published Works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84262" y="3436936"/>
            <a:ext cx="1376979" cy="1146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400" dirty="0" smtClean="0">
                <a:latin typeface="Arial Rounded MT Bold" pitchFamily="34" charset="0"/>
              </a:rPr>
              <a:t>DProf. Research in Health Professions Education</a:t>
            </a:r>
          </a:p>
          <a:p>
            <a:pPr algn="ctr"/>
            <a:r>
              <a:rPr lang="en-GB" sz="1400" dirty="0" smtClean="0">
                <a:latin typeface="Arial Rounded MT Bold" pitchFamily="34" charset="0"/>
              </a:rPr>
              <a:t>Part time</a:t>
            </a:r>
            <a:endParaRPr lang="en-GB" sz="1400" dirty="0">
              <a:latin typeface="Arial Rounded MT Bol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3425" y="3436936"/>
            <a:ext cx="1296000" cy="11464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400" dirty="0" smtClean="0">
                <a:latin typeface="Arial Rounded MT Bold" pitchFamily="34" charset="0"/>
              </a:rPr>
              <a:t>Part time PhD</a:t>
            </a:r>
          </a:p>
          <a:p>
            <a:pPr algn="ctr"/>
            <a:r>
              <a:rPr lang="en-GB" sz="1400" dirty="0" smtClean="0">
                <a:latin typeface="Arial Rounded MT Bold" pitchFamily="34" charset="0"/>
              </a:rPr>
              <a:t>CoR Doctoral Fellowship</a:t>
            </a:r>
          </a:p>
          <a:p>
            <a:pPr algn="ctr"/>
            <a:r>
              <a:rPr lang="en-GB" sz="1400" dirty="0" smtClean="0">
                <a:latin typeface="Arial Rounded MT Bold" pitchFamily="34" charset="0"/>
              </a:rPr>
              <a:t>Part time</a:t>
            </a:r>
            <a:endParaRPr lang="en-GB" sz="1400" dirty="0">
              <a:latin typeface="Arial Rounded MT Bol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84168" y="3436936"/>
            <a:ext cx="1296000" cy="715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400" dirty="0" smtClean="0">
                <a:latin typeface="Arial Rounded MT Bold" pitchFamily="34" charset="0"/>
              </a:rPr>
              <a:t>Professional Doctorate</a:t>
            </a:r>
          </a:p>
          <a:p>
            <a:pPr algn="ctr"/>
            <a:r>
              <a:rPr lang="en-GB" sz="1400" dirty="0" smtClean="0">
                <a:latin typeface="Arial Rounded MT Bold" pitchFamily="34" charset="0"/>
              </a:rPr>
              <a:t>Part time</a:t>
            </a:r>
            <a:endParaRPr lang="en-GB" sz="1400" dirty="0">
              <a:latin typeface="Arial Rounded MT Bol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74821" y="3436936"/>
            <a:ext cx="1296000" cy="500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400" dirty="0" smtClean="0">
                <a:latin typeface="Arial Rounded MT Bold" pitchFamily="34" charset="0"/>
              </a:rPr>
              <a:t>PhD</a:t>
            </a:r>
          </a:p>
          <a:p>
            <a:pPr algn="ctr"/>
            <a:r>
              <a:rPr lang="en-GB" sz="1400" dirty="0" smtClean="0">
                <a:latin typeface="Arial Rounded MT Bold" pitchFamily="34" charset="0"/>
              </a:rPr>
              <a:t>Part time</a:t>
            </a:r>
            <a:endParaRPr lang="en-GB" sz="1400" dirty="0">
              <a:latin typeface="Arial Rounded MT Bol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3035" y="4549328"/>
            <a:ext cx="1296144" cy="2539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b="1" i="1" dirty="0" smtClean="0"/>
              <a:t>Aortic stents</a:t>
            </a:r>
            <a:endParaRPr lang="en-GB" sz="12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7545843" y="4549328"/>
            <a:ext cx="1368152" cy="4385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b="1" i="1" dirty="0" smtClean="0"/>
              <a:t>Interprofessional education</a:t>
            </a:r>
            <a:endParaRPr lang="en-GB" sz="1200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25363" y="4549328"/>
            <a:ext cx="1296144" cy="4385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b="1" i="1" dirty="0" smtClean="0"/>
              <a:t>Crowd sourcing in rad education</a:t>
            </a:r>
            <a:endParaRPr lang="en-GB" sz="12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4665523" y="4549328"/>
            <a:ext cx="1296144" cy="4385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b="1" i="1" dirty="0" smtClean="0"/>
              <a:t>Haemodynamics in bone tissue</a:t>
            </a:r>
            <a:endParaRPr lang="en-GB" sz="12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6105683" y="4549328"/>
            <a:ext cx="1296144" cy="4385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b="1" i="1" dirty="0" smtClean="0"/>
              <a:t>Radiography cultures</a:t>
            </a:r>
            <a:endParaRPr lang="en-GB" sz="12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1713195" y="4549328"/>
            <a:ext cx="1368152" cy="4385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200" b="1" i="1" dirty="0" smtClean="0"/>
              <a:t>Radiation dose and image quality</a:t>
            </a:r>
            <a:endParaRPr lang="en-GB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oS Template04WS.potx" id="{72827929-734E-4612-A9E7-28A8C0C47589}" vid="{9D37C41F-0D2C-4D1F-88F3-F2A4F1B453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1749</Words>
  <Application>Microsoft Office PowerPoint</Application>
  <PresentationFormat>On-screen Show (16:9)</PresentationFormat>
  <Paragraphs>333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More than one way to “win a hat”</vt:lpstr>
      <vt:lpstr>Plan</vt:lpstr>
      <vt:lpstr>Slide 4</vt:lpstr>
      <vt:lpstr>Slide 5</vt:lpstr>
      <vt:lpstr>Slide 6</vt:lpstr>
      <vt:lpstr>QAA doctoral degree descriptors </vt:lpstr>
      <vt:lpstr>Meet our expert panel</vt:lpstr>
      <vt:lpstr>Slide 9</vt:lpstr>
      <vt:lpstr>Representative?</vt:lpstr>
      <vt:lpstr>Why our experts took these routes</vt:lpstr>
      <vt:lpstr>Is a doctorate right for you? </vt:lpstr>
      <vt:lpstr>Is a doctorate right for you?  Self-analysis exercise</vt:lpstr>
      <vt:lpstr>Slide 14</vt:lpstr>
      <vt:lpstr>Slide 15</vt:lpstr>
      <vt:lpstr>Slide 16</vt:lpstr>
      <vt:lpstr>Slide 17</vt:lpstr>
      <vt:lpstr>Do you recommend studying for a PhD? All experts said yes but with caveats: </vt:lpstr>
      <vt:lpstr>Which university?</vt:lpstr>
      <vt:lpstr>Questions and answers</vt:lpstr>
      <vt:lpstr>Slide 21</vt:lpstr>
      <vt:lpstr>Acknowledgements: panel of experts</vt:lpstr>
      <vt:lpstr>References and Resources</vt:lpstr>
    </vt:vector>
  </TitlesOfParts>
  <Company>University of Salford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Chambers Denis</dc:creator>
  <cp:lastModifiedBy>Leslie Robinson</cp:lastModifiedBy>
  <cp:revision>52</cp:revision>
  <dcterms:created xsi:type="dcterms:W3CDTF">2017-01-24T11:07:54Z</dcterms:created>
  <dcterms:modified xsi:type="dcterms:W3CDTF">2018-06-29T09:04:35Z</dcterms:modified>
</cp:coreProperties>
</file>