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</p:sldIdLst>
  <p:sldSz cx="21386800" cy="30279975"/>
  <p:notesSz cx="6858000" cy="9144000"/>
  <p:defaultTextStyle>
    <a:defPPr>
      <a:defRPr lang="en-US"/>
    </a:defPPr>
    <a:lvl1pPr marL="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162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32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8485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4647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0808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697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3131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929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930" y="1080"/>
      </p:cViewPr>
      <p:guideLst>
        <p:guide orient="horz" pos="12213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010" y="9406420"/>
            <a:ext cx="18178780" cy="64905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020" y="17158652"/>
            <a:ext cx="14970760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2D79-0BD0-44D0-B9A5-417CBDC06243}" type="datetimeFigureOut">
              <a:rPr lang="en-GB" smtClean="0"/>
              <a:t>25/08/2017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2207F-7D50-4883-8BB7-BEA4663183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346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2D79-0BD0-44D0-B9A5-417CBDC06243}" type="datetimeFigureOut">
              <a:rPr lang="en-GB" smtClean="0"/>
              <a:t>25/08/2017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2207F-7D50-4883-8BB7-BEA4663183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63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5430" y="1212605"/>
            <a:ext cx="4812030" cy="2583610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340" y="1212605"/>
            <a:ext cx="14079643" cy="2583610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2D79-0BD0-44D0-B9A5-417CBDC06243}" type="datetimeFigureOut">
              <a:rPr lang="en-GB" smtClean="0"/>
              <a:t>25/08/2017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2207F-7D50-4883-8BB7-BEA4663183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999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2D79-0BD0-44D0-B9A5-417CBDC06243}" type="datetimeFigureOut">
              <a:rPr lang="en-GB" smtClean="0"/>
              <a:t>25/08/2017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2207F-7D50-4883-8BB7-BEA4663183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443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410" y="19457690"/>
            <a:ext cx="18178780" cy="6013939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410" y="12833948"/>
            <a:ext cx="18178780" cy="6623742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2D79-0BD0-44D0-B9A5-417CBDC06243}" type="datetimeFigureOut">
              <a:rPr lang="en-GB" smtClean="0"/>
              <a:t>25/08/2017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2207F-7D50-4883-8BB7-BEA4663183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721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340" y="7065330"/>
            <a:ext cx="9445837" cy="19983384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1623" y="7065330"/>
            <a:ext cx="9445837" cy="19983384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2D79-0BD0-44D0-B9A5-417CBDC06243}" type="datetimeFigureOut">
              <a:rPr lang="en-GB" smtClean="0"/>
              <a:t>25/08/2017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2207F-7D50-4883-8BB7-BEA4663183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4428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6777950"/>
            <a:ext cx="9449551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340" y="9602677"/>
            <a:ext cx="9449551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4198" y="6777950"/>
            <a:ext cx="9453263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4198" y="9602677"/>
            <a:ext cx="9453263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2D79-0BD0-44D0-B9A5-417CBDC06243}" type="datetimeFigureOut">
              <a:rPr lang="en-GB" smtClean="0"/>
              <a:t>25/08/2017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2207F-7D50-4883-8BB7-BEA4663183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298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2D79-0BD0-44D0-B9A5-417CBDC06243}" type="datetimeFigureOut">
              <a:rPr lang="en-GB" smtClean="0"/>
              <a:t>25/08/2017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2207F-7D50-4883-8BB7-BEA4663183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880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2D79-0BD0-44D0-B9A5-417CBDC06243}" type="datetimeFigureOut">
              <a:rPr lang="en-GB" smtClean="0"/>
              <a:t>25/08/2017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2207F-7D50-4883-8BB7-BEA4663183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81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1" y="1205591"/>
            <a:ext cx="7036110" cy="513077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1645" y="1205594"/>
            <a:ext cx="11955815" cy="25843120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341" y="6336367"/>
            <a:ext cx="7036110" cy="20712346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2D79-0BD0-44D0-B9A5-417CBDC06243}" type="datetimeFigureOut">
              <a:rPr lang="en-GB" smtClean="0"/>
              <a:t>25/08/2017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2207F-7D50-4883-8BB7-BEA4663183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766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962" y="21195982"/>
            <a:ext cx="12832080" cy="2502306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962" y="2705572"/>
            <a:ext cx="12832080" cy="18167985"/>
          </a:xfrm>
        </p:spPr>
        <p:txBody>
          <a:bodyPr/>
          <a:lstStyle>
            <a:lvl1pPr marL="0" indent="0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962" y="23698288"/>
            <a:ext cx="12832080" cy="3553689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2D79-0BD0-44D0-B9A5-417CBDC06243}" type="datetimeFigureOut">
              <a:rPr lang="en-GB" smtClean="0"/>
              <a:t>25/08/2017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2207F-7D50-4883-8BB7-BEA4663183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437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9000">
              <a:srgbClr val="85C2FF"/>
            </a:gs>
            <a:gs pos="45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340" y="1212603"/>
            <a:ext cx="19248120" cy="5046663"/>
          </a:xfrm>
          <a:prstGeom prst="rect">
            <a:avLst/>
          </a:prstGeom>
        </p:spPr>
        <p:txBody>
          <a:bodyPr vert="horz" lIns="295232" tIns="147616" rIns="295232" bIns="14761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7065330"/>
            <a:ext cx="19248120" cy="19983384"/>
          </a:xfrm>
          <a:prstGeom prst="rect">
            <a:avLst/>
          </a:prstGeom>
        </p:spPr>
        <p:txBody>
          <a:bodyPr vert="horz" lIns="295232" tIns="147616" rIns="295232" bIns="14761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340" y="28065053"/>
            <a:ext cx="4990253" cy="1612128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B2D79-0BD0-44D0-B9A5-417CBDC06243}" type="datetimeFigureOut">
              <a:rPr lang="en-GB" smtClean="0"/>
              <a:t>25/08/2017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7157" y="28065053"/>
            <a:ext cx="6772487" cy="1612128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7207" y="28065053"/>
            <a:ext cx="4990253" cy="1612128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2207F-7D50-4883-8BB7-BEA4663183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728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2952323" rtl="0" eaLnBrk="1" latinLnBrk="0" hangingPunct="1">
        <a:spcBef>
          <a:spcPct val="0"/>
        </a:spcBef>
        <a:buNone/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7121" indent="-110712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63" indent="-922601" algn="l" defTabSz="2952323" rtl="0" eaLnBrk="1" latinLnBrk="0" hangingPunct="1">
        <a:spcBef>
          <a:spcPct val="20000"/>
        </a:spcBef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90404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6566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727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rhona.watson@ouh.nhs.uk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8344" y="1600498"/>
            <a:ext cx="19082120" cy="1802186"/>
          </a:xfrm>
        </p:spPr>
        <p:txBody>
          <a:bodyPr>
            <a:noAutofit/>
          </a:bodyPr>
          <a:lstStyle/>
          <a:p>
            <a:r>
              <a:rPr lang="en-GB" sz="44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DESIGN AND IMPLEMENTATION OF A RADIOGRAPHER-LED NEURO-ONCOLOGY TRIAGE TOOL</a:t>
            </a:r>
            <a:endParaRPr lang="en-GB" sz="4400" b="1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312" y="4623917"/>
            <a:ext cx="19586176" cy="367018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3600" b="1" dirty="0" smtClean="0">
                <a:solidFill>
                  <a:schemeClr val="tx2">
                    <a:lumMod val="50000"/>
                  </a:schemeClr>
                </a:solidFill>
              </a:rPr>
              <a:t>INTRODUCTION</a:t>
            </a:r>
          </a:p>
          <a:p>
            <a:pPr marL="0" indent="0">
              <a:buNone/>
            </a:pPr>
            <a:r>
              <a:rPr lang="en-GB" sz="3200" dirty="0" smtClean="0">
                <a:solidFill>
                  <a:schemeClr val="tx2">
                    <a:lumMod val="50000"/>
                  </a:schemeClr>
                </a:solidFill>
              </a:rPr>
              <a:t>The </a:t>
            </a:r>
            <a:r>
              <a:rPr lang="en-GB" sz="3200" dirty="0">
                <a:solidFill>
                  <a:schemeClr val="tx2">
                    <a:lumMod val="50000"/>
                  </a:schemeClr>
                </a:solidFill>
              </a:rPr>
              <a:t>Oxford multi-disciplinary radiotherapy (RT) practice development team have designed a series of site specific radiographer-led triage tools to support assessment of RT side-effects and ensure consistency of action taken. Discussion with treatment radiographers highlighted that they felt daunted when discussing RT side-effects with </a:t>
            </a:r>
            <a:r>
              <a:rPr lang="en-GB" sz="3200" dirty="0" err="1">
                <a:solidFill>
                  <a:schemeClr val="tx2">
                    <a:lumMod val="50000"/>
                  </a:schemeClr>
                </a:solidFill>
              </a:rPr>
              <a:t>neuro-oncology</a:t>
            </a:r>
            <a:r>
              <a:rPr lang="en-GB" sz="3200" dirty="0">
                <a:solidFill>
                  <a:schemeClr val="tx2">
                    <a:lumMod val="50000"/>
                  </a:schemeClr>
                </a:solidFill>
              </a:rPr>
              <a:t> patients due to the complexity of their disease and its management. Symptoms reported during RT may not necessarily be a side effect of RT alone but could be a complication of neurosurgery, medication (e.g. steroids, anti-epileptic drugs), chemotherapy, RT or a combination. Therefore, it was felt by the group that a tool which facilitated identification of common adverse events (AEs) </a:t>
            </a:r>
            <a:r>
              <a:rPr lang="en-GB" sz="3200" dirty="0" smtClean="0">
                <a:solidFill>
                  <a:schemeClr val="tx2">
                    <a:lumMod val="50000"/>
                  </a:schemeClr>
                </a:solidFill>
              </a:rPr>
              <a:t>rather than radiographer-led side effect management was </a:t>
            </a:r>
            <a:r>
              <a:rPr lang="en-GB" sz="3200" dirty="0">
                <a:solidFill>
                  <a:schemeClr val="tx2">
                    <a:lumMod val="50000"/>
                  </a:schemeClr>
                </a:solidFill>
              </a:rPr>
              <a:t>more appropriate. </a:t>
            </a:r>
          </a:p>
          <a:p>
            <a:endParaRPr lang="en-GB" sz="3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60352" y="3546699"/>
            <a:ext cx="19226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tx2">
                    <a:lumMod val="50000"/>
                  </a:schemeClr>
                </a:solidFill>
              </a:rPr>
              <a:t>Rhona Watson</a:t>
            </a:r>
            <a:r>
              <a:rPr lang="en-GB" sz="32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en-GB" sz="3200" dirty="0" err="1" smtClean="0">
                <a:solidFill>
                  <a:schemeClr val="tx2">
                    <a:lumMod val="50000"/>
                  </a:schemeClr>
                </a:solidFill>
              </a:rPr>
              <a:t>Neuro-oncology</a:t>
            </a:r>
            <a:r>
              <a:rPr lang="en-GB" sz="3200" dirty="0" smtClean="0">
                <a:solidFill>
                  <a:schemeClr val="tx2">
                    <a:lumMod val="50000"/>
                  </a:schemeClr>
                </a:solidFill>
              </a:rPr>
              <a:t> Advanced Practitioner Radiographer (</a:t>
            </a:r>
            <a:r>
              <a:rPr lang="en-GB" sz="3200" dirty="0" smtClean="0">
                <a:solidFill>
                  <a:schemeClr val="tx2">
                    <a:lumMod val="50000"/>
                  </a:schemeClr>
                </a:solidFill>
                <a:hlinkClick r:id="rId2"/>
              </a:rPr>
              <a:t>rhona.watson@ouh.nhs.uk</a:t>
            </a:r>
            <a:r>
              <a:rPr lang="en-GB" sz="3200" dirty="0" smtClean="0">
                <a:solidFill>
                  <a:schemeClr val="tx2">
                    <a:lumMod val="50000"/>
                  </a:schemeClr>
                </a:solidFill>
              </a:rPr>
              <a:t>),</a:t>
            </a:r>
            <a:endParaRPr lang="en-GB" sz="32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3886" y="9379347"/>
            <a:ext cx="6729808" cy="8525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solidFill>
                  <a:schemeClr val="tx2">
                    <a:lumMod val="50000"/>
                  </a:schemeClr>
                </a:solidFill>
              </a:rPr>
              <a:t>DESIGN</a:t>
            </a:r>
          </a:p>
          <a:p>
            <a:r>
              <a:rPr lang="en-GB" sz="3000" dirty="0" smtClean="0">
                <a:solidFill>
                  <a:schemeClr val="tx2">
                    <a:lumMod val="50000"/>
                  </a:schemeClr>
                </a:solidFill>
              </a:rPr>
              <a:t>The </a:t>
            </a:r>
            <a:r>
              <a:rPr lang="en-GB" sz="3000" dirty="0">
                <a:solidFill>
                  <a:schemeClr val="tx2">
                    <a:lumMod val="50000"/>
                  </a:schemeClr>
                </a:solidFill>
              </a:rPr>
              <a:t>idea of symptom ‘clusters’ in patients having RT to the brain was explored¹ and the tool takes inspiration from the format of a Venn diagram, highlighting that symptoms may overlap and particular symptom clusters will point to a differential diagnosis.  Upon discussion with the </a:t>
            </a:r>
            <a:r>
              <a:rPr lang="en-GB" sz="3000" dirty="0" err="1">
                <a:solidFill>
                  <a:schemeClr val="tx2">
                    <a:lumMod val="50000"/>
                  </a:schemeClr>
                </a:solidFill>
              </a:rPr>
              <a:t>neuro-oncology</a:t>
            </a:r>
            <a:r>
              <a:rPr lang="en-GB" sz="3000" dirty="0">
                <a:solidFill>
                  <a:schemeClr val="tx2">
                    <a:lumMod val="50000"/>
                  </a:schemeClr>
                </a:solidFill>
              </a:rPr>
              <a:t> team, likely AEs (e.g. raised intracranial pressure, seizures, DVT/PE, infection, wound complications, CSF leak) were collated and their features broken down and recorded in a series of cluster </a:t>
            </a:r>
            <a:r>
              <a:rPr lang="en-GB" sz="3000" dirty="0" smtClean="0">
                <a:solidFill>
                  <a:schemeClr val="tx2">
                    <a:lumMod val="50000"/>
                  </a:schemeClr>
                </a:solidFill>
              </a:rPr>
              <a:t>diagrams.</a:t>
            </a:r>
            <a:endParaRPr lang="en-GB" sz="30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GB" sz="3000" dirty="0">
                <a:solidFill>
                  <a:schemeClr val="tx2">
                    <a:lumMod val="50000"/>
                  </a:schemeClr>
                </a:solidFill>
              </a:rPr>
              <a:t>Teaching sessions were delivered by the </a:t>
            </a:r>
            <a:r>
              <a:rPr lang="en-GB" sz="3000" dirty="0" err="1">
                <a:solidFill>
                  <a:schemeClr val="tx2">
                    <a:lumMod val="50000"/>
                  </a:schemeClr>
                </a:solidFill>
              </a:rPr>
              <a:t>neuro-oncology</a:t>
            </a:r>
            <a:r>
              <a:rPr lang="en-GB" sz="3000" dirty="0">
                <a:solidFill>
                  <a:schemeClr val="tx2">
                    <a:lumMod val="50000"/>
                  </a:schemeClr>
                </a:solidFill>
              </a:rPr>
              <a:t> team in parallel to initial roll out of the tool. </a:t>
            </a:r>
          </a:p>
          <a:p>
            <a:endParaRPr lang="en-GB" sz="3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46626" y="9449991"/>
            <a:ext cx="5976664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solidFill>
                  <a:schemeClr val="tx2">
                    <a:lumMod val="50000"/>
                  </a:schemeClr>
                </a:solidFill>
              </a:rPr>
              <a:t>PURPOSE</a:t>
            </a:r>
          </a:p>
          <a:p>
            <a:r>
              <a:rPr lang="en-GB" sz="3000" dirty="0" smtClean="0">
                <a:solidFill>
                  <a:schemeClr val="tx2">
                    <a:lumMod val="50000"/>
                  </a:schemeClr>
                </a:solidFill>
              </a:rPr>
              <a:t>Radiographers </a:t>
            </a:r>
            <a:r>
              <a:rPr lang="en-GB" sz="3000" dirty="0">
                <a:solidFill>
                  <a:schemeClr val="tx2">
                    <a:lumMod val="50000"/>
                  </a:schemeClr>
                </a:solidFill>
              </a:rPr>
              <a:t>are not expected to manage these conditions, the tool is intended to be used as a prompt to ask appropriate questions and build a concise history, giving staff confidence to recognise and escalate the problem for management by </a:t>
            </a:r>
            <a:r>
              <a:rPr lang="en-GB" sz="3000" dirty="0" smtClean="0">
                <a:solidFill>
                  <a:schemeClr val="tx2">
                    <a:lumMod val="50000"/>
                  </a:schemeClr>
                </a:solidFill>
              </a:rPr>
              <a:t>a member of the </a:t>
            </a:r>
            <a:r>
              <a:rPr lang="en-GB" sz="3000" dirty="0" err="1" smtClean="0">
                <a:solidFill>
                  <a:schemeClr val="tx2">
                    <a:lumMod val="50000"/>
                  </a:schemeClr>
                </a:solidFill>
              </a:rPr>
              <a:t>neuro-oncology</a:t>
            </a:r>
            <a:r>
              <a:rPr lang="en-GB" sz="3000" dirty="0" smtClean="0">
                <a:solidFill>
                  <a:schemeClr val="tx2">
                    <a:lumMod val="50000"/>
                  </a:schemeClr>
                </a:solidFill>
              </a:rPr>
              <a:t> team or on-call medical </a:t>
            </a:r>
            <a:r>
              <a:rPr lang="en-GB" sz="3000" dirty="0">
                <a:solidFill>
                  <a:schemeClr val="tx2">
                    <a:lumMod val="50000"/>
                  </a:schemeClr>
                </a:solidFill>
              </a:rPr>
              <a:t>staff if an AE is suspected. The tool can be accessed on any workstation and a copy may be printed to enable its use as a visual aid during discussion with patients.</a:t>
            </a:r>
          </a:p>
          <a:p>
            <a:endParaRPr lang="en-GB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1114" y="29013146"/>
            <a:ext cx="1018326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</a:rPr>
              <a:t>REFERENCES:</a:t>
            </a:r>
          </a:p>
          <a:p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</a:rPr>
              <a:t>1.Chow</a:t>
            </a:r>
            <a:r>
              <a:rPr lang="en-GB" sz="2000" dirty="0">
                <a:solidFill>
                  <a:schemeClr val="tx2">
                    <a:lumMod val="50000"/>
                  </a:schemeClr>
                </a:solidFill>
              </a:rPr>
              <a:t>, E. et al (2008), ‘Symptom clusters in cancer patients with brain metastases’, Clinical Oncology, 20:76-82.</a:t>
            </a:r>
          </a:p>
          <a:p>
            <a:endParaRPr lang="en-GB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1" name="Picture 10"/>
          <p:cNvPicPr/>
          <p:nvPr/>
        </p:nvPicPr>
        <p:blipFill rotWithShape="1">
          <a:blip r:embed="rId3"/>
          <a:srcRect l="30243" t="27051" r="30797" b="20282"/>
          <a:stretch/>
        </p:blipFill>
        <p:spPr bwMode="auto">
          <a:xfrm>
            <a:off x="142603" y="19388138"/>
            <a:ext cx="6768752" cy="892931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Picture 11"/>
          <p:cNvPicPr/>
          <p:nvPr/>
        </p:nvPicPr>
        <p:blipFill rotWithShape="1">
          <a:blip r:embed="rId4"/>
          <a:srcRect l="25232" t="21305" r="25047" b="13580"/>
          <a:stretch/>
        </p:blipFill>
        <p:spPr bwMode="auto">
          <a:xfrm>
            <a:off x="7280003" y="19388138"/>
            <a:ext cx="6768752" cy="892931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3123290" y="9379347"/>
            <a:ext cx="8047236" cy="8925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tx2">
                    <a:lumMod val="50000"/>
                  </a:schemeClr>
                </a:solidFill>
              </a:rPr>
              <a:t>IMPLEMENTATION</a:t>
            </a:r>
            <a:endParaRPr lang="en-GB" sz="3600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GB" sz="3000" dirty="0">
                <a:solidFill>
                  <a:schemeClr val="tx2">
                    <a:lumMod val="50000"/>
                  </a:schemeClr>
                </a:solidFill>
              </a:rPr>
              <a:t>Teaching sessions were </a:t>
            </a:r>
            <a:r>
              <a:rPr lang="en-GB" sz="3000" dirty="0" smtClean="0">
                <a:solidFill>
                  <a:schemeClr val="tx2">
                    <a:lumMod val="50000"/>
                  </a:schemeClr>
                </a:solidFill>
              </a:rPr>
              <a:t>delivered to all radiographers </a:t>
            </a:r>
            <a:r>
              <a:rPr lang="en-GB" sz="3000" dirty="0">
                <a:solidFill>
                  <a:schemeClr val="tx2">
                    <a:lumMod val="50000"/>
                  </a:schemeClr>
                </a:solidFill>
              </a:rPr>
              <a:t>by the </a:t>
            </a:r>
            <a:r>
              <a:rPr lang="en-GB" sz="3000" dirty="0" err="1">
                <a:solidFill>
                  <a:schemeClr val="tx2">
                    <a:lumMod val="50000"/>
                  </a:schemeClr>
                </a:solidFill>
              </a:rPr>
              <a:t>neuro-oncology</a:t>
            </a:r>
            <a:r>
              <a:rPr lang="en-GB" sz="3000" dirty="0">
                <a:solidFill>
                  <a:schemeClr val="tx2">
                    <a:lumMod val="50000"/>
                  </a:schemeClr>
                </a:solidFill>
              </a:rPr>
              <a:t> team in parallel to initial roll out of the tool</a:t>
            </a:r>
            <a:r>
              <a:rPr lang="en-GB" sz="3000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</a:p>
          <a:p>
            <a:r>
              <a:rPr lang="en-GB" sz="3000" dirty="0" smtClean="0">
                <a:solidFill>
                  <a:schemeClr val="tx2">
                    <a:lumMod val="50000"/>
                  </a:schemeClr>
                </a:solidFill>
              </a:rPr>
              <a:t>Formal audit  revealed </a:t>
            </a:r>
            <a:r>
              <a:rPr lang="en-GB" sz="3000" dirty="0" smtClean="0">
                <a:solidFill>
                  <a:schemeClr val="tx2">
                    <a:lumMod val="50000"/>
                  </a:schemeClr>
                </a:solidFill>
              </a:rPr>
              <a:t>that </a:t>
            </a:r>
            <a:r>
              <a:rPr lang="en-GB" sz="3000" dirty="0" smtClean="0">
                <a:solidFill>
                  <a:schemeClr val="tx2">
                    <a:lumMod val="50000"/>
                  </a:schemeClr>
                </a:solidFill>
              </a:rPr>
              <a:t>the tool has been well received and radiographers feel more confident in addressing concerns of </a:t>
            </a:r>
            <a:r>
              <a:rPr lang="en-GB" sz="3000" dirty="0" err="1" smtClean="0">
                <a:solidFill>
                  <a:schemeClr val="tx2">
                    <a:lumMod val="50000"/>
                  </a:schemeClr>
                </a:solidFill>
              </a:rPr>
              <a:t>neuro-oncology</a:t>
            </a:r>
            <a:r>
              <a:rPr lang="en-GB" sz="3000" dirty="0" smtClean="0">
                <a:solidFill>
                  <a:schemeClr val="tx2">
                    <a:lumMod val="50000"/>
                  </a:schemeClr>
                </a:solidFill>
              </a:rPr>
              <a:t> patients and referring on to medical staff for assessment</a:t>
            </a:r>
            <a:r>
              <a:rPr lang="en-GB" sz="30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r>
              <a:rPr lang="en-GB" sz="3000" dirty="0" smtClean="0">
                <a:solidFill>
                  <a:schemeClr val="tx2">
                    <a:lumMod val="50000"/>
                  </a:schemeClr>
                </a:solidFill>
              </a:rPr>
              <a:t>Staff reported the tool was concise and </a:t>
            </a:r>
            <a:r>
              <a:rPr lang="en-GB" sz="3000" dirty="0" err="1" smtClean="0">
                <a:solidFill>
                  <a:schemeClr val="tx2">
                    <a:lumMod val="50000"/>
                  </a:schemeClr>
                </a:solidFill>
              </a:rPr>
              <a:t>qucick</a:t>
            </a:r>
            <a:r>
              <a:rPr lang="en-GB" sz="3000" dirty="0" smtClean="0">
                <a:solidFill>
                  <a:schemeClr val="tx2">
                    <a:lumMod val="50000"/>
                  </a:schemeClr>
                </a:solidFill>
              </a:rPr>
              <a:t> and easy to use.</a:t>
            </a:r>
            <a:endParaRPr lang="en-GB" sz="3000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GB" sz="3000" dirty="0" smtClean="0">
                <a:solidFill>
                  <a:schemeClr val="tx2">
                    <a:lumMod val="50000"/>
                  </a:schemeClr>
                </a:solidFill>
              </a:rPr>
              <a:t>One negative point raised was that the </a:t>
            </a:r>
            <a:r>
              <a:rPr lang="en-GB" sz="3000" dirty="0" smtClean="0">
                <a:solidFill>
                  <a:schemeClr val="tx2">
                    <a:lumMod val="50000"/>
                  </a:schemeClr>
                </a:solidFill>
              </a:rPr>
              <a:t>paperless format of the document means it is not always accessible in </a:t>
            </a:r>
            <a:r>
              <a:rPr lang="en-GB" sz="3000" dirty="0" smtClean="0">
                <a:solidFill>
                  <a:schemeClr val="tx2">
                    <a:lumMod val="50000"/>
                  </a:schemeClr>
                </a:solidFill>
              </a:rPr>
              <a:t>the RT </a:t>
            </a:r>
            <a:r>
              <a:rPr lang="en-GB" sz="3000" dirty="0" smtClean="0">
                <a:solidFill>
                  <a:schemeClr val="tx2">
                    <a:lumMod val="50000"/>
                  </a:schemeClr>
                </a:solidFill>
              </a:rPr>
              <a:t>treatment room during discussion. New equipment and a move to paperless radiotherapy will enable radiographers to call up the document on-screen in the </a:t>
            </a:r>
            <a:r>
              <a:rPr lang="en-GB" sz="3000" dirty="0" smtClean="0">
                <a:solidFill>
                  <a:schemeClr val="tx2">
                    <a:lumMod val="50000"/>
                  </a:schemeClr>
                </a:solidFill>
              </a:rPr>
              <a:t>treatment room while assessing patients side-effects on a daily basis. </a:t>
            </a:r>
            <a:endParaRPr lang="en-GB" sz="3000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en-GB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6" name="Picture 15"/>
          <p:cNvPicPr/>
          <p:nvPr/>
        </p:nvPicPr>
        <p:blipFill rotWithShape="1">
          <a:blip r:embed="rId5"/>
          <a:srcRect l="26902" t="21545" r="26902" b="18607"/>
          <a:stretch/>
        </p:blipFill>
        <p:spPr bwMode="auto">
          <a:xfrm>
            <a:off x="14401774" y="19382159"/>
            <a:ext cx="6768752" cy="893529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1089" y="605227"/>
            <a:ext cx="8249375" cy="99527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02505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</TotalTime>
  <Words>489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DESIGN AND IMPLEMENTATION OF A RADIOGRAPHER-LED NEURO-ONCOLOGY TRIAGE TOOL</vt:lpstr>
    </vt:vector>
  </TitlesOfParts>
  <Company>NHS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Oxford Cancer Centre has been using linear accelerator based VMAT to deliver fractionated stereotactic radiotherapy (FSRT) to benign skull base tumours since September 2014. Treatment-related toxicity was recorded weekly and retrospective audit of14 patient records revealed nausea/vomiting (NV) as the most commonly reported side effect. Lit review, hypothesis, aims</dc:title>
  <dc:creator>Windows User</dc:creator>
  <cp:lastModifiedBy>IM&amp;T Services</cp:lastModifiedBy>
  <cp:revision>29</cp:revision>
  <dcterms:created xsi:type="dcterms:W3CDTF">2016-11-30T12:52:56Z</dcterms:created>
  <dcterms:modified xsi:type="dcterms:W3CDTF">2017-08-25T13:33:24Z</dcterms:modified>
</cp:coreProperties>
</file>