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68" r:id="rId3"/>
    <p:sldId id="269" r:id="rId4"/>
    <p:sldId id="276" r:id="rId5"/>
    <p:sldId id="286" r:id="rId6"/>
    <p:sldId id="257" r:id="rId7"/>
    <p:sldId id="274" r:id="rId8"/>
    <p:sldId id="275" r:id="rId9"/>
    <p:sldId id="284" r:id="rId10"/>
    <p:sldId id="258" r:id="rId11"/>
    <p:sldId id="277" r:id="rId12"/>
    <p:sldId id="278" r:id="rId13"/>
    <p:sldId id="279" r:id="rId14"/>
    <p:sldId id="280" r:id="rId15"/>
    <p:sldId id="281" r:id="rId16"/>
    <p:sldId id="271" r:id="rId17"/>
    <p:sldId id="270" r:id="rId18"/>
    <p:sldId id="259" r:id="rId19"/>
    <p:sldId id="260" r:id="rId20"/>
    <p:sldId id="261" r:id="rId21"/>
    <p:sldId id="262" r:id="rId22"/>
    <p:sldId id="263" r:id="rId23"/>
    <p:sldId id="264" r:id="rId24"/>
    <p:sldId id="265" r:id="rId25"/>
    <p:sldId id="266" r:id="rId26"/>
    <p:sldId id="267" r:id="rId27"/>
    <p:sldId id="287" r:id="rId28"/>
    <p:sldId id="288" r:id="rId29"/>
    <p:sldId id="272" r:id="rId30"/>
    <p:sldId id="282"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599" autoAdjust="0"/>
  </p:normalViewPr>
  <p:slideViewPr>
    <p:cSldViewPr>
      <p:cViewPr varScale="1">
        <p:scale>
          <a:sx n="74" d="100"/>
          <a:sy n="74" d="100"/>
        </p:scale>
        <p:origin x="26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58190FF-61FF-4987-AA0D-8DC8398C415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4340A1F1-370F-4056-B59E-654F024597A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2DA58D9-EB7C-4F17-8964-85DDD4A5DD39}" type="datetimeFigureOut">
              <a:rPr lang="en-GB"/>
              <a:pPr>
                <a:defRPr/>
              </a:pPr>
              <a:t>12/03/2019</a:t>
            </a:fld>
            <a:endParaRPr lang="en-GB"/>
          </a:p>
        </p:txBody>
      </p:sp>
      <p:sp>
        <p:nvSpPr>
          <p:cNvPr id="4" name="Slide Image Placeholder 3">
            <a:extLst>
              <a:ext uri="{FF2B5EF4-FFF2-40B4-BE49-F238E27FC236}">
                <a16:creationId xmlns:a16="http://schemas.microsoft.com/office/drawing/2014/main" id="{8943EF09-A26C-4DD7-844A-40D8F8906C7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D8F3C37A-654D-4E52-BC9A-03EFEF8641C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2ABCFC93-164B-46AA-9237-DBBAC80C27A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8298FEA0-BCC7-4AFC-B241-DC06F04753C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1CB9265-4CCD-49C2-9AF1-0980B502A41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10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DD3A8B-B980-4AF2-98F4-3A34981DD38E}" type="slidenum">
              <a:rPr lang="en-GB" altLang="en-US" smtClean="0"/>
              <a:pPr>
                <a:spcBef>
                  <a:spcPct val="0"/>
                </a:spcBef>
              </a:pPr>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2867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AA218A-D292-42DD-B2B3-BE4252A02D92}" type="slidenum">
              <a:rPr lang="en-GB" altLang="en-US" smtClean="0"/>
              <a:pPr>
                <a:spcBef>
                  <a:spcPct val="0"/>
                </a:spcBef>
              </a:pPr>
              <a:t>16</a:t>
            </a:fld>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61A624-236E-4CE0-833E-FC48BCD4B600}" type="slidenum">
              <a:rPr lang="en-GB" altLang="en-US" smtClean="0"/>
              <a:pPr>
                <a:spcBef>
                  <a:spcPct val="0"/>
                </a:spcBef>
              </a:pPr>
              <a:t>17</a:t>
            </a:fld>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3277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2AA790-561F-43D9-BE89-BDECA4274667}" type="slidenum">
              <a:rPr lang="en-GB" altLang="en-US" smtClean="0"/>
              <a:pPr>
                <a:spcBef>
                  <a:spcPct val="0"/>
                </a:spcBef>
              </a:pPr>
              <a:t>18</a:t>
            </a:fld>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482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76FFB6-59A1-4899-A0BF-E585CA232730}" type="slidenum">
              <a:rPr lang="en-GB" altLang="en-US" smtClean="0"/>
              <a:pPr>
                <a:spcBef>
                  <a:spcPct val="0"/>
                </a:spcBef>
              </a:pPr>
              <a:t>19</a:t>
            </a:fld>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68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574744-082F-4695-AB35-129AE0DB3AD5}" type="slidenum">
              <a:rPr lang="en-GB" altLang="en-US" smtClean="0"/>
              <a:pPr>
                <a:spcBef>
                  <a:spcPct val="0"/>
                </a:spcBef>
              </a:pPr>
              <a:t>20</a:t>
            </a:fld>
            <a:endParaRPr lang="en-GB"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3891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16400C-BF0D-4431-B18D-82F42E878093}" type="slidenum">
              <a:rPr lang="en-GB" altLang="en-US" smtClean="0"/>
              <a:pPr>
                <a:spcBef>
                  <a:spcPct val="0"/>
                </a:spcBef>
              </a:pPr>
              <a:t>21</a:t>
            </a:fld>
            <a:endParaRPr lang="en-GB"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096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FFBCB8-942D-4B80-939C-C8023F8037A5}" type="slidenum">
              <a:rPr lang="en-GB" altLang="en-US" smtClean="0"/>
              <a:pPr>
                <a:spcBef>
                  <a:spcPct val="0"/>
                </a:spcBef>
              </a:pPr>
              <a:t>22</a:t>
            </a:fld>
            <a:endParaRPr lang="en-GB"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4301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8A6477-42B7-44EC-AB91-1AED60A38346}" type="slidenum">
              <a:rPr lang="en-GB" altLang="en-US" smtClean="0"/>
              <a:pPr>
                <a:spcBef>
                  <a:spcPct val="0"/>
                </a:spcBef>
              </a:pPr>
              <a:t>23</a:t>
            </a:fld>
            <a:endParaRPr lang="en-GB"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506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A1CE90-AD63-4601-A1A1-48847A421F59}" type="slidenum">
              <a:rPr lang="en-GB" altLang="en-US" smtClean="0"/>
              <a:pPr>
                <a:spcBef>
                  <a:spcPct val="0"/>
                </a:spcBef>
              </a:pPr>
              <a:t>24</a:t>
            </a:fld>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71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4ABD3A-A18A-470E-9B8B-862D1BE8E70B}" type="slidenum">
              <a:rPr lang="en-GB" altLang="en-US" smtClean="0"/>
              <a:pPr>
                <a:spcBef>
                  <a:spcPct val="0"/>
                </a:spcBef>
              </a:pPr>
              <a:t>25</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614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312566-C8BA-4A84-9489-A9D1B2503E2B}" type="slidenum">
              <a:rPr lang="en-GB" altLang="en-US" smtClean="0"/>
              <a:pPr>
                <a:spcBef>
                  <a:spcPct val="0"/>
                </a:spcBef>
              </a:pPr>
              <a:t>2</a:t>
            </a:fld>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915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594FB1-151A-49AF-AC7B-B094814BE82E}" type="slidenum">
              <a:rPr lang="en-GB" altLang="en-US" smtClean="0"/>
              <a:pPr>
                <a:spcBef>
                  <a:spcPct val="0"/>
                </a:spcBef>
              </a:pPr>
              <a:t>26</a:t>
            </a:fld>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35758E-1B03-4E59-8674-576824B61F05}" type="slidenum">
              <a:rPr lang="en-GB" altLang="en-US" smtClean="0">
                <a:latin typeface="Calibri" panose="020F0502020204030204" pitchFamily="34" charset="0"/>
              </a:rPr>
              <a:pPr/>
              <a:t>28</a:t>
            </a:fld>
            <a:endParaRPr lang="en-GB" altLang="en-US" smtClean="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5427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0DC55F-CE8A-48EA-9E24-E3A7B5541BFC}" type="slidenum">
              <a:rPr lang="en-GB" altLang="en-US" smtClean="0"/>
              <a:pPr>
                <a:spcBef>
                  <a:spcPct val="0"/>
                </a:spcBef>
              </a:pPr>
              <a:t>29</a:t>
            </a:fld>
            <a:endParaRPr lang="en-GB"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2A8516-3598-4A55-9431-0224C9C41A9F}" type="slidenum">
              <a:rPr lang="en-GB" altLang="en-US" smtClean="0">
                <a:latin typeface="Calibri" panose="020F0502020204030204" pitchFamily="34" charset="0"/>
              </a:rPr>
              <a:pPr/>
              <a:t>31</a:t>
            </a:fld>
            <a:endParaRPr lang="en-GB" altLang="en-US" smtClean="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81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AF055A-4D35-45AC-888C-9B6741B2BBDF}" type="slidenum">
              <a:rPr lang="en-GB" altLang="en-US" smtClean="0"/>
              <a:pPr>
                <a:spcBef>
                  <a:spcPct val="0"/>
                </a:spcBef>
              </a:pPr>
              <a:t>3</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F166F8-AF23-4944-9237-CD26E5AA226A}" type="slidenum">
              <a:rPr lang="en-GB" altLang="en-US" smtClean="0">
                <a:latin typeface="Calibri" panose="020F0502020204030204" pitchFamily="34" charset="0"/>
              </a:rPr>
              <a:pPr/>
              <a:t>4</a:t>
            </a:fld>
            <a:endParaRPr lang="en-GB" altLang="en-US" smtClean="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b="1"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475295-2568-4C4C-A871-4D66D55F5C0B}" type="slidenum">
              <a:rPr lang="en-GB" altLang="en-US" smtClean="0">
                <a:latin typeface="Calibri" panose="020F0502020204030204" pitchFamily="34" charset="0"/>
              </a:rPr>
              <a:pPr/>
              <a:t>5</a:t>
            </a:fld>
            <a:endParaRPr lang="en-GB" altLang="en-US" smtClean="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1434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A56C80-B640-4880-AF24-2CEB680F3D16}" type="slidenum">
              <a:rPr lang="en-GB" altLang="en-US" smtClean="0"/>
              <a:pPr>
                <a:spcBef>
                  <a:spcPct val="0"/>
                </a:spcBef>
              </a:pPr>
              <a:t>6</a:t>
            </a:fld>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D1D10B-B40F-4817-97BD-C7D6985737E9}" type="slidenum">
              <a:rPr lang="en-GB" altLang="en-US" smtClean="0">
                <a:latin typeface="Calibri" panose="020F0502020204030204" pitchFamily="34" charset="0"/>
              </a:rPr>
              <a:pPr/>
              <a:t>7</a:t>
            </a:fld>
            <a:endParaRPr lang="en-GB" altLang="en-US" smtClean="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GB"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1171FB-3D24-4404-BC1A-524F2D888100}" type="slidenum">
              <a:rPr lang="en-GB" altLang="en-US" smtClean="0">
                <a:latin typeface="Calibri" panose="020F0502020204030204" pitchFamily="34" charset="0"/>
              </a:rPr>
              <a:pPr/>
              <a:t>9</a:t>
            </a:fld>
            <a:endParaRPr lang="en-GB" altLang="en-US" smtClean="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b="1" smtClean="0"/>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B330F2-75EF-4514-9C7F-CE5332AF66FB}" type="slidenum">
              <a:rPr lang="en-GB" altLang="en-US" smtClean="0"/>
              <a:pPr>
                <a:spcBef>
                  <a:spcPct val="0"/>
                </a:spcBef>
              </a:pPr>
              <a:t>10</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ln>
            <a:solidFill>
              <a:schemeClr val="accent1"/>
            </a:solidFill>
          </a:ln>
          <a:effectLst>
            <a:softEdge rad="101600"/>
          </a:effectLst>
        </p:spPr>
        <p:txBody>
          <a:bodyPr anchor="b"/>
          <a:lstStyle>
            <a:lvl1pPr algn="ctr">
              <a:defRPr sz="4500" b="0" i="0">
                <a:latin typeface="+mn-lt"/>
                <a:ea typeface="Futura Book" charset="0"/>
                <a:cs typeface="Futura Book"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0" i="0">
                <a:latin typeface="+mn-lt"/>
                <a:ea typeface="Futura Book" charset="0"/>
                <a:cs typeface="Futura 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0B2BCA3-D188-4A72-AA78-33D69FD6F7A3}" type="datetimeFigureOut">
              <a:rPr lang="en-GB" smtClean="0"/>
              <a:pPr>
                <a:defRPr/>
              </a:pPr>
              <a:t>12/03/2019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B4D56CD-224A-496C-9176-EA68985CB5C4}" type="slidenum">
              <a:rPr lang="en-GB" altLang="en-US" smtClean="0"/>
              <a:pPr>
                <a:defRPr/>
              </a:pPr>
              <a:t>‹#›</a:t>
            </a:fld>
            <a:endParaRPr lang="en-GB" altLang="en-US"/>
          </a:p>
        </p:txBody>
      </p:sp>
    </p:spTree>
    <p:extLst>
      <p:ext uri="{BB962C8B-B14F-4D97-AF65-F5344CB8AC3E}">
        <p14:creationId xmlns:p14="http://schemas.microsoft.com/office/powerpoint/2010/main" val="25256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573CD90-3C19-40E2-98F4-755D90DB9D8E}" type="datetimeFigureOut">
              <a:rPr lang="en-GB" smtClean="0"/>
              <a:pPr>
                <a:defRPr/>
              </a:pPr>
              <a:t>12/03/2019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797375D-46A5-4A77-A416-B6248B523004}" type="slidenum">
              <a:rPr lang="en-GB" altLang="en-US" smtClean="0"/>
              <a:pPr>
                <a:defRPr/>
              </a:pPr>
              <a:t>‹#›</a:t>
            </a:fld>
            <a:endParaRPr lang="en-GB" altLang="en-US"/>
          </a:p>
        </p:txBody>
      </p:sp>
    </p:spTree>
    <p:extLst>
      <p:ext uri="{BB962C8B-B14F-4D97-AF65-F5344CB8AC3E}">
        <p14:creationId xmlns:p14="http://schemas.microsoft.com/office/powerpoint/2010/main" val="9634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438E021-3DD4-4B12-9CB2-61117E3ABDEB}" type="datetimeFigureOut">
              <a:rPr lang="en-GB" smtClean="0"/>
              <a:pPr>
                <a:defRPr/>
              </a:pPr>
              <a:t>12/03/2019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2CD5A8A-8AF2-4E5B-A3C0-08F8768903CF}" type="slidenum">
              <a:rPr lang="en-GB" altLang="en-US" smtClean="0"/>
              <a:pPr>
                <a:defRPr/>
              </a:pPr>
              <a:t>‹#›</a:t>
            </a:fld>
            <a:endParaRPr lang="en-GB" altLang="en-US"/>
          </a:p>
        </p:txBody>
      </p:sp>
    </p:spTree>
    <p:extLst>
      <p:ext uri="{BB962C8B-B14F-4D97-AF65-F5344CB8AC3E}">
        <p14:creationId xmlns:p14="http://schemas.microsoft.com/office/powerpoint/2010/main" val="832477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i="0">
                <a:latin typeface="+mn-lt"/>
                <a:ea typeface="Futura Medium" charset="0"/>
                <a:cs typeface="Futura Medium"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0" i="0">
                <a:latin typeface="+mn-lt"/>
                <a:ea typeface="Futura Book" charset="0"/>
                <a:cs typeface="Futura Book" charset="0"/>
              </a:defRPr>
            </a:lvl1pPr>
            <a:lvl2pPr>
              <a:defRPr b="0" i="0">
                <a:latin typeface="+mn-lt"/>
                <a:ea typeface="Futura Book" charset="0"/>
                <a:cs typeface="Futura Book" charset="0"/>
              </a:defRPr>
            </a:lvl2pPr>
            <a:lvl3pPr>
              <a:defRPr b="0" i="0">
                <a:latin typeface="+mn-lt"/>
                <a:ea typeface="Futura Book" charset="0"/>
                <a:cs typeface="Futura Book" charset="0"/>
              </a:defRPr>
            </a:lvl3pPr>
            <a:lvl4pPr>
              <a:defRPr b="0" i="0">
                <a:latin typeface="+mn-lt"/>
                <a:ea typeface="Futura Book" charset="0"/>
                <a:cs typeface="Futura Book" charset="0"/>
              </a:defRPr>
            </a:lvl4pPr>
            <a:lvl5pPr>
              <a:defRPr b="0" i="0">
                <a:latin typeface="+mn-lt"/>
                <a:ea typeface="Futura Book" charset="0"/>
                <a:cs typeface="Futura Book"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EB76822-BE27-406B-8164-CC41470957BA}" type="datetimeFigureOut">
              <a:rPr lang="en-GB" smtClean="0"/>
              <a:pPr>
                <a:defRPr/>
              </a:pPr>
              <a:t>12/03/2019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83510B1-3367-4EB4-B2A1-F3ED5FDE794B}" type="slidenum">
              <a:rPr lang="en-GB" altLang="en-US" smtClean="0"/>
              <a:pPr>
                <a:defRPr/>
              </a:pPr>
              <a:t>‹#›</a:t>
            </a:fld>
            <a:endParaRPr lang="en-GB" altLang="en-US"/>
          </a:p>
        </p:txBody>
      </p:sp>
    </p:spTree>
    <p:extLst>
      <p:ext uri="{BB962C8B-B14F-4D97-AF65-F5344CB8AC3E}">
        <p14:creationId xmlns:p14="http://schemas.microsoft.com/office/powerpoint/2010/main" val="308932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E11071D6-546C-4C22-AF6F-4C83774B4602}" type="datetimeFigureOut">
              <a:rPr lang="en-GB" smtClean="0"/>
              <a:pPr>
                <a:defRPr/>
              </a:pPr>
              <a:t>12/03/2019</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29EDDD3-DE7F-4263-9EE8-04ED6D70A359}" type="slidenum">
              <a:rPr lang="en-GB" altLang="en-US" smtClean="0"/>
              <a:pPr>
                <a:defRPr/>
              </a:pPr>
              <a:t>‹#›</a:t>
            </a:fld>
            <a:endParaRPr lang="en-GB" altLang="en-US"/>
          </a:p>
        </p:txBody>
      </p:sp>
    </p:spTree>
    <p:extLst>
      <p:ext uri="{BB962C8B-B14F-4D97-AF65-F5344CB8AC3E}">
        <p14:creationId xmlns:p14="http://schemas.microsoft.com/office/powerpoint/2010/main" val="401387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C88DD1B-64FA-4991-B912-24231C9DA259}" type="datetimeFigureOut">
              <a:rPr lang="en-GB" smtClean="0"/>
              <a:pPr>
                <a:defRPr/>
              </a:pPr>
              <a:t>12/03/2019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F335B0E-F60F-4F6C-B925-EB14B0D54300}" type="slidenum">
              <a:rPr lang="en-GB" altLang="en-US" smtClean="0"/>
              <a:pPr>
                <a:defRPr/>
              </a:pPr>
              <a:t>‹#›</a:t>
            </a:fld>
            <a:endParaRPr lang="en-GB" altLang="en-US"/>
          </a:p>
        </p:txBody>
      </p:sp>
    </p:spTree>
    <p:extLst>
      <p:ext uri="{BB962C8B-B14F-4D97-AF65-F5344CB8AC3E}">
        <p14:creationId xmlns:p14="http://schemas.microsoft.com/office/powerpoint/2010/main" val="198170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D090366C-0576-4032-A050-6F2A9E7B0CE6}" type="datetimeFigureOut">
              <a:rPr lang="en-GB" smtClean="0"/>
              <a:pPr>
                <a:defRPr/>
              </a:pPr>
              <a:t>12/03/2019</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F243D369-F0BC-48CC-A114-01880C9CB5A7}" type="slidenum">
              <a:rPr lang="en-GB" altLang="en-US" smtClean="0"/>
              <a:pPr>
                <a:defRPr/>
              </a:pPr>
              <a:t>‹#›</a:t>
            </a:fld>
            <a:endParaRPr lang="en-GB" altLang="en-US"/>
          </a:p>
        </p:txBody>
      </p:sp>
    </p:spTree>
    <p:extLst>
      <p:ext uri="{BB962C8B-B14F-4D97-AF65-F5344CB8AC3E}">
        <p14:creationId xmlns:p14="http://schemas.microsoft.com/office/powerpoint/2010/main" val="2394154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43C7BF11-7565-44A1-8C70-60B28A7B5D46}" type="datetimeFigureOut">
              <a:rPr lang="en-GB" smtClean="0"/>
              <a:pPr>
                <a:defRPr/>
              </a:pPr>
              <a:t>12/03/2019</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43C04754-B8BA-4EB6-BEE1-F2B4F0E99DA4}" type="slidenum">
              <a:rPr lang="en-GB" altLang="en-US" smtClean="0"/>
              <a:pPr>
                <a:defRPr/>
              </a:pPr>
              <a:t>‹#›</a:t>
            </a:fld>
            <a:endParaRPr lang="en-GB" altLang="en-US"/>
          </a:p>
        </p:txBody>
      </p:sp>
    </p:spTree>
    <p:extLst>
      <p:ext uri="{BB962C8B-B14F-4D97-AF65-F5344CB8AC3E}">
        <p14:creationId xmlns:p14="http://schemas.microsoft.com/office/powerpoint/2010/main" val="386435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A402EB8-6631-49F8-9C70-DE1142F7CF77}" type="datetimeFigureOut">
              <a:rPr lang="en-GB" smtClean="0"/>
              <a:pPr>
                <a:defRPr/>
              </a:pPr>
              <a:t>12/03/2019</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D0CAB2FD-B04C-45E9-8AF1-1491E3A76823}" type="slidenum">
              <a:rPr lang="en-GB" altLang="en-US" smtClean="0"/>
              <a:pPr>
                <a:defRPr/>
              </a:pPr>
              <a:t>‹#›</a:t>
            </a:fld>
            <a:endParaRPr lang="en-GB" altLang="en-US"/>
          </a:p>
        </p:txBody>
      </p:sp>
    </p:spTree>
    <p:extLst>
      <p:ext uri="{BB962C8B-B14F-4D97-AF65-F5344CB8AC3E}">
        <p14:creationId xmlns:p14="http://schemas.microsoft.com/office/powerpoint/2010/main" val="244811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A272BE2C-C306-461C-8988-D44036415E2D}" type="datetimeFigureOut">
              <a:rPr lang="en-GB" smtClean="0"/>
              <a:pPr>
                <a:defRPr/>
              </a:pPr>
              <a:t>12/03/2019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A58E02A-E216-4CDA-BBBF-6FCAEFDCA48D}" type="slidenum">
              <a:rPr lang="en-GB" altLang="en-US" smtClean="0"/>
              <a:pPr>
                <a:defRPr/>
              </a:pPr>
              <a:t>‹#›</a:t>
            </a:fld>
            <a:endParaRPr lang="en-GB" altLang="en-US"/>
          </a:p>
        </p:txBody>
      </p:sp>
    </p:spTree>
    <p:extLst>
      <p:ext uri="{BB962C8B-B14F-4D97-AF65-F5344CB8AC3E}">
        <p14:creationId xmlns:p14="http://schemas.microsoft.com/office/powerpoint/2010/main" val="164045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42DBB5D-0AA6-44BB-8484-93FBAD6CC6F0}" type="datetimeFigureOut">
              <a:rPr lang="en-GB" smtClean="0"/>
              <a:pPr>
                <a:defRPr/>
              </a:pPr>
              <a:t>12/03/2019</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241B362-FF9C-43B1-9AB5-1235AFCC780B}" type="slidenum">
              <a:rPr lang="en-GB" altLang="en-US" smtClean="0"/>
              <a:pPr>
                <a:defRPr/>
              </a:pPr>
              <a:t>‹#›</a:t>
            </a:fld>
            <a:endParaRPr lang="en-GB" altLang="en-US"/>
          </a:p>
        </p:txBody>
      </p:sp>
    </p:spTree>
    <p:extLst>
      <p:ext uri="{BB962C8B-B14F-4D97-AF65-F5344CB8AC3E}">
        <p14:creationId xmlns:p14="http://schemas.microsoft.com/office/powerpoint/2010/main" val="313215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054456F5-2F8C-469D-83DB-969944E741B9}" type="datetimeFigureOut">
              <a:rPr lang="en-GB" smtClean="0"/>
              <a:pPr>
                <a:defRPr/>
              </a:pPr>
              <a:t>12/03/2019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D7B74B3-3BEE-4E2C-8F72-9E2E4DAE0FBB}" type="slidenum">
              <a:rPr lang="en-GB" altLang="en-US" smtClean="0"/>
              <a:pPr>
                <a:defRPr/>
              </a:pPr>
              <a:t>‹#›</a:t>
            </a:fld>
            <a:endParaRPr lang="en-GB" altLang="en-US"/>
          </a:p>
        </p:txBody>
      </p:sp>
      <p:pic>
        <p:nvPicPr>
          <p:cNvPr id="7" name="Picture 6"/>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69679" y="5920249"/>
            <a:ext cx="558971" cy="872204"/>
          </a:xfrm>
          <a:prstGeom prst="rect">
            <a:avLst/>
          </a:prstGeom>
        </p:spPr>
      </p:pic>
      <p:pic>
        <p:nvPicPr>
          <p:cNvPr id="1026" name="Picture 2" descr="C:\Documents and Settings\Sam\Desktop\SoR logo outlines.png"/>
          <p:cNvPicPr>
            <a:picLocks noChangeAspect="1" noChangeArrowheads="1"/>
          </p:cNvPicPr>
          <p:nvPr/>
        </p:nvPicPr>
        <p:blipFill>
          <a:blip r:embed="rId14"/>
          <a:srcRect/>
          <a:stretch>
            <a:fillRect/>
          </a:stretch>
        </p:blipFill>
        <p:spPr bwMode="auto">
          <a:xfrm>
            <a:off x="7092280" y="185738"/>
            <a:ext cx="1639095" cy="1102222"/>
          </a:xfrm>
          <a:prstGeom prst="rect">
            <a:avLst/>
          </a:prstGeom>
          <a:noFill/>
        </p:spPr>
      </p:pic>
    </p:spTree>
    <p:extLst>
      <p:ext uri="{BB962C8B-B14F-4D97-AF65-F5344CB8AC3E}">
        <p14:creationId xmlns:p14="http://schemas.microsoft.com/office/powerpoint/2010/main" val="1714858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baseline="0">
          <a:solidFill>
            <a:srgbClr val="0070C0"/>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baseline="0">
          <a:solidFill>
            <a:srgbClr val="0070C0"/>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baseline="0">
          <a:solidFill>
            <a:srgbClr val="0070C0"/>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baseline="0">
          <a:solidFill>
            <a:srgbClr val="0070C0"/>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baseline="0">
          <a:solidFill>
            <a:srgbClr val="0070C0"/>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baseline="0">
          <a:solidFill>
            <a:srgbClr val="0070C0"/>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mploy.co.uk/about-us/current-programmes/workplace-mental-health-support-servic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acas.org.uk/index.aspx?articleid=1900&amp;gclid=EAIaIQobChMIxJa19uSn3wIVSeh3Ch3_iAk1EAAYASAAEgK3kPD_BwE" TargetMode="External"/><Relationship Id="rId2" Type="http://schemas.openxmlformats.org/officeDocument/2006/relationships/hyperlink" Target="https://www.mind.org.uk/information-support/legal-rights/disability-discrimination/public-sector-equality-duty/#.XBgSp2mnyUk" TargetMode="External"/><Relationship Id="rId1" Type="http://schemas.openxmlformats.org/officeDocument/2006/relationships/slideLayout" Target="../slideLayouts/slideLayout2.xml"/><Relationship Id="rId4" Type="http://schemas.openxmlformats.org/officeDocument/2006/relationships/hyperlink" Target="http://www.hse.gov.uk/stress/standards/"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XiCrniLQGY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3"/>
          <p:cNvSpPr>
            <a:spLocks noGrp="1"/>
          </p:cNvSpPr>
          <p:nvPr>
            <p:ph type="ctrTitle"/>
          </p:nvPr>
        </p:nvSpPr>
        <p:spPr>
          <a:xfrm>
            <a:off x="1143000" y="1794009"/>
            <a:ext cx="6858000" cy="2387600"/>
          </a:xfrm>
        </p:spPr>
        <p:txBody>
          <a:bodyPr>
            <a:normAutofit fontScale="90000"/>
          </a:bodyPr>
          <a:lstStyle/>
          <a:p>
            <a:pPr eaLnBrk="1" hangingPunct="1"/>
            <a:r>
              <a:rPr lang="en-GB" altLang="en-US" dirty="0" smtClean="0"/>
              <a:t>Mental Health Awareness Session </a:t>
            </a:r>
            <a:br>
              <a:rPr lang="en-GB" altLang="en-US" dirty="0" smtClean="0"/>
            </a:br>
            <a:r>
              <a:rPr lang="en-GB" altLang="en-US" dirty="0" smtClean="0">
                <a:solidFill>
                  <a:srgbClr val="0070C0"/>
                </a:solidFill>
              </a:rPr>
              <a:t/>
            </a:r>
            <a:br>
              <a:rPr lang="en-GB" altLang="en-US" dirty="0" smtClean="0">
                <a:solidFill>
                  <a:srgbClr val="0070C0"/>
                </a:solidFill>
              </a:rPr>
            </a:br>
            <a:endParaRPr lang="en-GB" altLang="en-US" dirty="0" smtClean="0">
              <a:solidFill>
                <a:srgbClr val="0070C0"/>
              </a:solidFill>
            </a:endParaRPr>
          </a:p>
        </p:txBody>
      </p:sp>
      <p:sp>
        <p:nvSpPr>
          <p:cNvPr id="3" name="Subtitle 2">
            <a:extLst>
              <a:ext uri="{FF2B5EF4-FFF2-40B4-BE49-F238E27FC236}">
                <a16:creationId xmlns:a16="http://schemas.microsoft.com/office/drawing/2014/main" id="{10AD54B5-6E4F-4A83-8473-E9B74A1BE86F}"/>
              </a:ext>
            </a:extLst>
          </p:cNvPr>
          <p:cNvSpPr>
            <a:spLocks noGrp="1"/>
          </p:cNvSpPr>
          <p:nvPr>
            <p:ph type="subTitle" idx="1"/>
          </p:nvPr>
        </p:nvSpPr>
        <p:spPr/>
        <p:txBody>
          <a:bodyPr rtlCol="0">
            <a:normAutofit fontScale="92500" lnSpcReduction="20000"/>
          </a:bodyPr>
          <a:lstStyle/>
          <a:p>
            <a:pPr eaLnBrk="1" fontAlgn="auto" hangingPunct="1">
              <a:spcAft>
                <a:spcPts val="0"/>
              </a:spcAft>
              <a:defRPr/>
            </a:pPr>
            <a:endParaRPr lang="en-GB" sz="11100" dirty="0"/>
          </a:p>
          <a:p>
            <a:pPr eaLnBrk="1" fontAlgn="auto" hangingPunct="1">
              <a:spcAft>
                <a:spcPts val="0"/>
              </a:spcAft>
              <a:defRPr/>
            </a:pPr>
            <a:r>
              <a:rPr lang="en-GB"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lang="en-GB" altLang="en-US" sz="3600" smtClean="0"/>
              <a:t>The Equality Act 2010</a:t>
            </a:r>
            <a:br>
              <a:rPr lang="en-GB" altLang="en-US" sz="3600" smtClean="0"/>
            </a:br>
            <a:r>
              <a:rPr lang="en-GB" altLang="en-US" sz="3600" smtClean="0"/>
              <a:t>Areas of unlawful discrimination </a:t>
            </a:r>
            <a:br>
              <a:rPr lang="en-GB" altLang="en-US" sz="3600" smtClean="0"/>
            </a:br>
            <a:endParaRPr lang="en-GB" altLang="en-US" sz="3600" smtClean="0"/>
          </a:p>
        </p:txBody>
      </p:sp>
      <p:sp>
        <p:nvSpPr>
          <p:cNvPr id="3" name="Content Placeholder 2">
            <a:extLst>
              <a:ext uri="{FF2B5EF4-FFF2-40B4-BE49-F238E27FC236}">
                <a16:creationId xmlns:a16="http://schemas.microsoft.com/office/drawing/2014/main" id="{74A5F137-DDD0-44E5-92CC-7A52F85ADB43}"/>
              </a:ext>
            </a:extLst>
          </p:cNvPr>
          <p:cNvSpPr>
            <a:spLocks noGrp="1"/>
          </p:cNvSpPr>
          <p:nvPr>
            <p:ph idx="1"/>
          </p:nvPr>
        </p:nvSpPr>
        <p:spPr/>
        <p:txBody>
          <a:bodyPr rtlCol="0">
            <a:normAutofit/>
          </a:bodyPr>
          <a:lstStyle/>
          <a:p>
            <a:pPr eaLnBrk="1" fontAlgn="auto" hangingPunct="1">
              <a:spcAft>
                <a:spcPts val="0"/>
              </a:spcAft>
              <a:buFont typeface="Arial" panose="020B0604020202020204" pitchFamily="34" charset="0"/>
              <a:buNone/>
              <a:defRPr/>
            </a:pPr>
            <a:r>
              <a:rPr lang="en-GB" dirty="0"/>
              <a:t>	* Direct Discrimination </a:t>
            </a:r>
          </a:p>
          <a:p>
            <a:pPr eaLnBrk="1" fontAlgn="auto" hangingPunct="1">
              <a:spcAft>
                <a:spcPts val="0"/>
              </a:spcAft>
              <a:buFont typeface="Arial" panose="020B0604020202020204" pitchFamily="34" charset="0"/>
              <a:buNone/>
              <a:defRPr/>
            </a:pPr>
            <a:r>
              <a:rPr lang="en-GB" dirty="0"/>
              <a:t>	* Discrimination by association </a:t>
            </a:r>
          </a:p>
          <a:p>
            <a:pPr eaLnBrk="1" fontAlgn="auto" hangingPunct="1">
              <a:spcAft>
                <a:spcPts val="0"/>
              </a:spcAft>
              <a:buFont typeface="Arial" panose="020B0604020202020204" pitchFamily="34" charset="0"/>
              <a:buNone/>
              <a:defRPr/>
            </a:pPr>
            <a:r>
              <a:rPr lang="en-GB" dirty="0"/>
              <a:t>	* Discrimination by perception</a:t>
            </a:r>
          </a:p>
          <a:p>
            <a:pPr eaLnBrk="1" fontAlgn="auto" hangingPunct="1">
              <a:spcAft>
                <a:spcPts val="0"/>
              </a:spcAft>
              <a:buFont typeface="Arial" panose="020B0604020202020204" pitchFamily="34" charset="0"/>
              <a:buNone/>
              <a:defRPr/>
            </a:pPr>
            <a:r>
              <a:rPr lang="en-GB" dirty="0"/>
              <a:t>    * Indirect Discrimination </a:t>
            </a:r>
          </a:p>
          <a:p>
            <a:pPr eaLnBrk="1" fontAlgn="auto" hangingPunct="1">
              <a:spcAft>
                <a:spcPts val="0"/>
              </a:spcAft>
              <a:buFont typeface="Arial" panose="020B0604020202020204" pitchFamily="34" charset="0"/>
              <a:buNone/>
              <a:defRPr/>
            </a:pPr>
            <a:r>
              <a:rPr lang="en-GB" dirty="0"/>
              <a:t>	* Harassment </a:t>
            </a:r>
          </a:p>
          <a:p>
            <a:pPr eaLnBrk="1" fontAlgn="auto" hangingPunct="1">
              <a:spcAft>
                <a:spcPts val="0"/>
              </a:spcAft>
              <a:buFont typeface="Arial" panose="020B0604020202020204" pitchFamily="34" charset="0"/>
              <a:buNone/>
              <a:defRPr/>
            </a:pPr>
            <a:r>
              <a:rPr lang="en-GB" dirty="0"/>
              <a:t>	* Victimisation </a:t>
            </a:r>
          </a:p>
          <a:p>
            <a:pPr eaLnBrk="1" fontAlgn="auto" hangingPunct="1">
              <a:spcAft>
                <a:spcPts val="0"/>
              </a:spcAft>
              <a:buFont typeface="Arial" panose="020B0604020202020204" pitchFamily="34" charset="0"/>
              <a:buNone/>
              <a:defRPr/>
            </a:pPr>
            <a:r>
              <a:rPr lang="en-GB" dirty="0"/>
              <a:t>	* Failure to make reasonable adjustments</a:t>
            </a:r>
          </a:p>
          <a:p>
            <a:pPr eaLnBrk="1" fontAlgn="auto" hangingPunct="1">
              <a:spcAft>
                <a:spcPts val="0"/>
              </a:spcAft>
              <a:buFont typeface="Arial" panose="020B0604020202020204" pitchFamily="34" charset="0"/>
              <a:buNone/>
              <a:defRPr/>
            </a:pPr>
            <a:r>
              <a:rPr lang="en-GB" dirty="0"/>
              <a:t>	* Discrimination  arising from disability  </a:t>
            </a:r>
          </a:p>
          <a:p>
            <a:pPr eaLnBrk="1" fontAlgn="auto" hangingPunct="1">
              <a:spcAft>
                <a:spcPts val="0"/>
              </a:spcAft>
              <a:buFont typeface="Arial" panose="020B0604020202020204" pitchFamily="34" charset="0"/>
              <a:buNone/>
              <a:defRPr/>
            </a:pPr>
            <a:r>
              <a:rPr lang="en-GB" dirty="0">
                <a:solidFill>
                  <a:srgbClr val="0070C0"/>
                </a:solidFill>
              </a:rPr>
              <a:t>	</a:t>
            </a: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smtClean="0"/>
              <a:t>Direct discrimination</a:t>
            </a:r>
          </a:p>
        </p:txBody>
      </p:sp>
      <p:sp>
        <p:nvSpPr>
          <p:cNvPr id="22531" name="Content Placeholder 2"/>
          <p:cNvSpPr>
            <a:spLocks noGrp="1"/>
          </p:cNvSpPr>
          <p:nvPr>
            <p:ph idx="1"/>
          </p:nvPr>
        </p:nvSpPr>
        <p:spPr/>
        <p:txBody>
          <a:bodyPr/>
          <a:lstStyle/>
          <a:p>
            <a:r>
              <a:rPr lang="en-GB" altLang="en-US" sz="1600" b="1" smtClean="0"/>
              <a:t>Examples of direct discrimination</a:t>
            </a:r>
            <a:endParaRPr lang="en-GB" altLang="en-US" sz="1600" smtClean="0"/>
          </a:p>
          <a:p>
            <a:r>
              <a:rPr lang="en-GB" altLang="en-US" sz="1600" smtClean="0"/>
              <a:t>Jon is not offered a promotion because he has depression. But his colleague Harry, who does not have depression, is offered a promotion – even though he has less experience and fewer qualifications.</a:t>
            </a:r>
          </a:p>
          <a:p>
            <a:r>
              <a:rPr lang="en-GB" altLang="en-US" sz="1600" smtClean="0"/>
              <a:t>Carrie is interviewed for a job. She has better qualifications and more experience than all the other candidates, and performs the best at the interview. One of the interviewers knows of Carrie’s diagnosis of bipolar disorder. Carrie is not offered the job, but neither are any of the other candidates. Carrie hasn't clearly been treated worse than any of the other candidates, but she has been treated worse than a non-disabled person would have been treated in the same situation.</a:t>
            </a:r>
          </a:p>
          <a:p>
            <a:r>
              <a:rPr lang="en-GB" altLang="en-US" sz="1600" smtClean="0"/>
              <a:t>Jenny is not offered an apprenticeship after she tells the training provider that she has caring responsibilities for her partner, who has a mental health problem. This is an example of discrimination by association.</a:t>
            </a:r>
          </a:p>
          <a:p>
            <a:r>
              <a:rPr lang="en-GB" altLang="en-US" sz="1600" smtClean="0"/>
              <a:t>A bank incorrectly assumed that David had a long-term mental health problem. They refused him a loan for this reason, even though he has no mental health problem. This is an example of discrimination by perception.</a:t>
            </a:r>
          </a:p>
          <a:p>
            <a:endParaRPr lang="en-GB" altLang="en-US" sz="1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GB" altLang="en-US" smtClean="0"/>
          </a:p>
        </p:txBody>
      </p:sp>
      <p:sp>
        <p:nvSpPr>
          <p:cNvPr id="23555" name="Content Placeholder 2"/>
          <p:cNvSpPr>
            <a:spLocks noGrp="1"/>
          </p:cNvSpPr>
          <p:nvPr>
            <p:ph idx="1"/>
          </p:nvPr>
        </p:nvSpPr>
        <p:spPr/>
        <p:txBody>
          <a:bodyPr/>
          <a:lstStyle/>
          <a:p>
            <a:r>
              <a:rPr lang="en-GB" altLang="en-US" sz="2800" b="1" smtClean="0"/>
              <a:t>Examples of discrimination arising from disability</a:t>
            </a:r>
            <a:endParaRPr lang="en-GB" altLang="en-US" sz="2800" smtClean="0"/>
          </a:p>
          <a:p>
            <a:r>
              <a:rPr lang="en-GB" altLang="en-US" sz="1800" smtClean="0"/>
              <a:t>Peter experiences psychosis and hears voices, which he manages by talking to them. Staff in a shop ask Peter to leave when he is talking to his voices. Peter has been treated unfavourably because of behaviour related to his disability.</a:t>
            </a:r>
          </a:p>
          <a:p>
            <a:r>
              <a:rPr lang="en-GB" altLang="en-US" sz="1800" smtClean="0"/>
              <a:t>Jan is given a disciplinary warning from her employer for taking sickness-related absences because of her bipolar disorder. Her employer’s decision to treat this as a disciplinary matter may be discrimination arising from Jan’s disability.</a:t>
            </a:r>
          </a:p>
          <a:p>
            <a:endParaRPr lang="en-GB" altLang="en-US" sz="1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GB" altLang="en-US" smtClean="0"/>
          </a:p>
        </p:txBody>
      </p:sp>
      <p:sp>
        <p:nvSpPr>
          <p:cNvPr id="24579" name="Content Placeholder 2"/>
          <p:cNvSpPr>
            <a:spLocks noGrp="1"/>
          </p:cNvSpPr>
          <p:nvPr>
            <p:ph idx="1"/>
          </p:nvPr>
        </p:nvSpPr>
        <p:spPr/>
        <p:txBody>
          <a:bodyPr/>
          <a:lstStyle/>
          <a:p>
            <a:r>
              <a:rPr lang="en-GB" altLang="en-US" sz="2800" b="1" smtClean="0"/>
              <a:t>Examples of indirect discrimination</a:t>
            </a:r>
            <a:br>
              <a:rPr lang="en-GB" altLang="en-US" sz="2800" b="1" smtClean="0"/>
            </a:br>
            <a:endParaRPr lang="en-GB" altLang="en-US" sz="2800" smtClean="0"/>
          </a:p>
          <a:p>
            <a:r>
              <a:rPr lang="en-GB" altLang="en-US" sz="1800" smtClean="0"/>
              <a:t>An advice centre will only provide advice to people who visit their centre and will not offer advice by phone or email. This practice puts people with mental health problems like agoraphobia at a disadvantage because they can't leave their homes to travel to the centre.</a:t>
            </a:r>
          </a:p>
          <a:p>
            <a:r>
              <a:rPr lang="en-GB" altLang="en-US" sz="1800" smtClean="0"/>
              <a:t>An employer only offers promotion to people who have a driving licence and are able to drive even though this is not a key requirement of the job. This will discriminate against people with mental health problems that prevent them from holding a driving licence.</a:t>
            </a:r>
          </a:p>
          <a:p>
            <a:endParaRPr lang="en-GB"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GB" altLang="en-US" smtClean="0"/>
          </a:p>
        </p:txBody>
      </p:sp>
      <p:sp>
        <p:nvSpPr>
          <p:cNvPr id="25603" name="Content Placeholder 2"/>
          <p:cNvSpPr>
            <a:spLocks noGrp="1"/>
          </p:cNvSpPr>
          <p:nvPr>
            <p:ph idx="1"/>
          </p:nvPr>
        </p:nvSpPr>
        <p:spPr/>
        <p:txBody>
          <a:bodyPr/>
          <a:lstStyle/>
          <a:p>
            <a:r>
              <a:rPr lang="en-GB" altLang="en-US" sz="2400" b="1" smtClean="0"/>
              <a:t>Examples of harassment</a:t>
            </a:r>
            <a:br>
              <a:rPr lang="en-GB" altLang="en-US" sz="2400" b="1" smtClean="0"/>
            </a:br>
            <a:endParaRPr lang="en-GB" altLang="en-US" sz="2400" smtClean="0"/>
          </a:p>
          <a:p>
            <a:r>
              <a:rPr lang="en-GB" altLang="en-US" sz="2400" smtClean="0"/>
              <a:t>Mary has an eating disorder. Mary’s manager knows she has an eating disorder and she makes offensive remarks in the open plan office about people with anorexia. </a:t>
            </a:r>
          </a:p>
          <a:p>
            <a:r>
              <a:rPr lang="en-GB" altLang="en-US" sz="2400" smtClean="0"/>
              <a:t>Steve has schizoaffective disorder. He is on a day out from inpatient treatment in a psychiatric hospital and is eating with fellow patients at a local café. A member of staff who knows he is a psychiatric patient uses silent gestures and mime to make fun of him. Steve is very upset.  </a:t>
            </a:r>
          </a:p>
          <a:p>
            <a:endParaRPr lang="en-GB" alt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GB" altLang="en-US" smtClean="0"/>
          </a:p>
        </p:txBody>
      </p:sp>
      <p:sp>
        <p:nvSpPr>
          <p:cNvPr id="26627" name="Content Placeholder 2"/>
          <p:cNvSpPr>
            <a:spLocks noGrp="1"/>
          </p:cNvSpPr>
          <p:nvPr>
            <p:ph idx="1"/>
          </p:nvPr>
        </p:nvSpPr>
        <p:spPr/>
        <p:txBody>
          <a:bodyPr/>
          <a:lstStyle/>
          <a:p>
            <a:r>
              <a:rPr lang="en-GB" altLang="en-US" sz="1800" b="1" smtClean="0"/>
              <a:t>Examples of reasonable adjustments</a:t>
            </a:r>
            <a:br>
              <a:rPr lang="en-GB" altLang="en-US" sz="1800" b="1" smtClean="0"/>
            </a:br>
            <a:endParaRPr lang="en-GB" altLang="en-US" sz="1800" smtClean="0"/>
          </a:p>
          <a:p>
            <a:r>
              <a:rPr lang="en-GB" altLang="en-US" sz="1800" smtClean="0"/>
              <a:t>Sylvie is working in an office and has depression. She is taking part in a supported employment scheme from the </a:t>
            </a:r>
            <a:r>
              <a:rPr lang="en-GB" altLang="en-US" sz="1800" smtClean="0">
                <a:hlinkClick r:id="rId2" tooltip="Workplace mental health support "/>
              </a:rPr>
              <a:t>workplace mental health support scheme</a:t>
            </a:r>
            <a:r>
              <a:rPr lang="en-GB" altLang="en-US" sz="1800" smtClean="0"/>
              <a:t>. Her employer lets her make private phone calls to her support worker in the working day as a reasonable adjustment.</a:t>
            </a:r>
          </a:p>
          <a:p>
            <a:r>
              <a:rPr lang="en-GB" altLang="en-US" sz="1800" smtClean="0"/>
              <a:t>Tomasz has a range of problems with anxiety, and he gets particularly anxious travelling on crowded public transport. He speaks to his manager about his mental health problem and explains that he is finding it hard to get to work in the morning travelling during the rush hour. Tomasz’s manager agrees to adjust his working hours so that he comes into work before the morning rush hour and leaves before the evening rush hour. His employer would not have to make adjustments if they did not know about Tomasz’s condition, or how it was affecting his working life.</a:t>
            </a:r>
          </a:p>
          <a:p>
            <a:endParaRPr lang="en-GB" altLang="en-US" sz="1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altLang="en-US" sz="3600" smtClean="0"/>
              <a:t>HSE Defintion of Stress </a:t>
            </a:r>
            <a:r>
              <a:rPr lang="en-GB" altLang="en-US" sz="3600" smtClean="0">
                <a:solidFill>
                  <a:srgbClr val="0070C0"/>
                </a:solidFill>
              </a:rPr>
              <a:t/>
            </a:r>
            <a:br>
              <a:rPr lang="en-GB" altLang="en-US" sz="3600" smtClean="0">
                <a:solidFill>
                  <a:srgbClr val="0070C0"/>
                </a:solidFill>
              </a:rPr>
            </a:br>
            <a:endParaRPr lang="en-GB" altLang="en-US" sz="3600" smtClean="0">
              <a:solidFill>
                <a:srgbClr val="0070C0"/>
              </a:solidFill>
            </a:endParaRPr>
          </a:p>
        </p:txBody>
      </p:sp>
      <p:sp>
        <p:nvSpPr>
          <p:cNvPr id="27651" name="Content Placeholder 2"/>
          <p:cNvSpPr>
            <a:spLocks noGrp="1"/>
          </p:cNvSpPr>
          <p:nvPr>
            <p:ph idx="1"/>
          </p:nvPr>
        </p:nvSpPr>
        <p:spPr/>
        <p:txBody>
          <a:bodyPr/>
          <a:lstStyle/>
          <a:p>
            <a:pPr eaLnBrk="1" hangingPunct="1">
              <a:buFont typeface="Arial" panose="020B0604020202020204" pitchFamily="34" charset="0"/>
              <a:buNone/>
            </a:pPr>
            <a:r>
              <a:rPr lang="en-GB" altLang="en-US" smtClean="0"/>
              <a:t>	</a:t>
            </a: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r>
              <a:rPr lang="en-GB" altLang="en-US" smtClean="0"/>
              <a:t>“ The adverse reaction people have to excessive pressures or other types of demand placed on them. “</a:t>
            </a: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r>
              <a:rPr lang="en-GB" altLang="en-US" smtClean="0">
                <a:solidFill>
                  <a:srgbClr val="0070C0"/>
                </a:solidFill>
              </a:rPr>
              <a:t>	</a:t>
            </a: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endParaRPr lang="en-GB" altLang="en-US" smtClean="0">
              <a:solidFill>
                <a:srgbClr val="0070C0"/>
              </a:solidFill>
            </a:endParaRPr>
          </a:p>
          <a:p>
            <a:pPr eaLnBrk="1" hangingPunct="1">
              <a:buFont typeface="Arial" panose="020B0604020202020204" pitchFamily="34" charset="0"/>
              <a:buNone/>
            </a:pPr>
            <a:endParaRPr lang="en-GB"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altLang="en-US" sz="3600" smtClean="0"/>
              <a:t>Health and Safety Law</a:t>
            </a:r>
            <a:br>
              <a:rPr lang="en-GB" altLang="en-US" sz="3600" smtClean="0"/>
            </a:br>
            <a:endParaRPr lang="en-GB" altLang="en-US" sz="3600" smtClean="0"/>
          </a:p>
        </p:txBody>
      </p:sp>
      <p:sp>
        <p:nvSpPr>
          <p:cNvPr id="3" name="Content Placeholder 2">
            <a:extLst>
              <a:ext uri="{FF2B5EF4-FFF2-40B4-BE49-F238E27FC236}">
                <a16:creationId xmlns:a16="http://schemas.microsoft.com/office/drawing/2014/main" id="{74A5F137-DDD0-44E5-92CC-7A52F85ADB43}"/>
              </a:ext>
            </a:extLst>
          </p:cNvPr>
          <p:cNvSpPr>
            <a:spLocks noGrp="1"/>
          </p:cNvSpPr>
          <p:nvPr>
            <p:ph idx="1"/>
          </p:nvPr>
        </p:nvSpPr>
        <p:spPr/>
        <p:txBody>
          <a:bodyPr rtlCol="0">
            <a:normAutofit/>
          </a:bodyPr>
          <a:lstStyle/>
          <a:p>
            <a:pPr eaLnBrk="1" fontAlgn="auto" hangingPunct="1">
              <a:spcAft>
                <a:spcPts val="0"/>
              </a:spcAft>
              <a:buFont typeface="Arial" panose="020B0604020202020204" pitchFamily="34" charset="0"/>
              <a:buNone/>
              <a:defRPr/>
            </a:pPr>
            <a:r>
              <a:rPr lang="en-GB" dirty="0"/>
              <a:t>	Section 2 of the Health and Safety at Work Act 1974 states: </a:t>
            </a:r>
          </a:p>
          <a:p>
            <a:pPr eaLnBrk="1" fontAlgn="auto" hangingPunct="1">
              <a:spcAft>
                <a:spcPts val="0"/>
              </a:spcAft>
              <a:buFont typeface="Arial" panose="020B0604020202020204" pitchFamily="34" charset="0"/>
              <a:buNone/>
              <a:defRPr/>
            </a:pPr>
            <a:endParaRPr lang="en-GB" dirty="0"/>
          </a:p>
          <a:p>
            <a:pPr eaLnBrk="1" fontAlgn="auto" hangingPunct="1">
              <a:spcAft>
                <a:spcPts val="0"/>
              </a:spcAft>
              <a:buFont typeface="Arial" panose="020B0604020202020204" pitchFamily="34" charset="0"/>
              <a:buNone/>
              <a:defRPr/>
            </a:pPr>
            <a:r>
              <a:rPr lang="en-GB" dirty="0"/>
              <a:t>	It shall be the duty of every employer, so far as is reasonably practicable, to ensure the health, safety and welfare at work of all his employees. </a:t>
            </a:r>
          </a:p>
          <a:p>
            <a:pPr eaLnBrk="1" fontAlgn="auto" hangingPunct="1">
              <a:spcAft>
                <a:spcPts val="0"/>
              </a:spcAft>
              <a:buFont typeface="Arial" panose="020B0604020202020204" pitchFamily="34" charset="0"/>
              <a:buNone/>
              <a:defRPr/>
            </a:pPr>
            <a:endParaRPr lang="en-GB" dirty="0"/>
          </a:p>
          <a:p>
            <a:pPr eaLnBrk="1" fontAlgn="auto" hangingPunct="1">
              <a:spcAft>
                <a:spcPts val="0"/>
              </a:spcAft>
              <a:buFont typeface="Arial" panose="020B0604020202020204" pitchFamily="34" charset="0"/>
              <a:buNone/>
              <a:defRPr/>
            </a:pPr>
            <a:r>
              <a:rPr lang="en-GB" dirty="0"/>
              <a:t>*This includes mental and physical health. </a:t>
            </a: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FD771-45EE-4BD7-80DD-6231C2721CF6}"/>
              </a:ext>
            </a:extLst>
          </p:cNvPr>
          <p:cNvSpPr>
            <a:spLocks noGrp="1"/>
          </p:cNvSpPr>
          <p:nvPr>
            <p:ph type="title"/>
          </p:nvPr>
        </p:nvSpPr>
        <p:spPr/>
        <p:txBody>
          <a:bodyPr rtlCol="0">
            <a:normAutofit/>
          </a:bodyPr>
          <a:lstStyle/>
          <a:p>
            <a:pPr eaLnBrk="1" fontAlgn="auto" hangingPunct="1">
              <a:spcAft>
                <a:spcPts val="0"/>
              </a:spcAft>
              <a:defRPr/>
            </a:pPr>
            <a:r>
              <a:rPr lang="en-GB" sz="3600" dirty="0"/>
              <a:t>The Management of Health and Safety at Work Regulations </a:t>
            </a:r>
          </a:p>
        </p:txBody>
      </p:sp>
      <p:sp>
        <p:nvSpPr>
          <p:cNvPr id="31747" name="Content Placeholder 2"/>
          <p:cNvSpPr>
            <a:spLocks noGrp="1"/>
          </p:cNvSpPr>
          <p:nvPr>
            <p:ph idx="1"/>
          </p:nvPr>
        </p:nvSpPr>
        <p:spPr/>
        <p:txBody>
          <a:bodyPr/>
          <a:lstStyle/>
          <a:p>
            <a:pPr eaLnBrk="1" hangingPunct="1">
              <a:buFont typeface="Wingdings" panose="05000000000000000000" pitchFamily="2" charset="2"/>
              <a:buChar char="§"/>
            </a:pPr>
            <a:endParaRPr lang="en-GB" altLang="en-US" smtClean="0"/>
          </a:p>
          <a:p>
            <a:pPr eaLnBrk="1" hangingPunct="1">
              <a:buFont typeface="Wingdings" panose="05000000000000000000" pitchFamily="2" charset="2"/>
              <a:buChar char="§"/>
            </a:pPr>
            <a:r>
              <a:rPr lang="en-GB" altLang="en-US" smtClean="0"/>
              <a:t>Emphasis on preventative and protective measures. </a:t>
            </a:r>
          </a:p>
          <a:p>
            <a:pPr eaLnBrk="1" hangingPunct="1">
              <a:buFont typeface="Arial" panose="020B0604020202020204" pitchFamily="34" charset="0"/>
              <a:buNone/>
            </a:pPr>
            <a:endParaRPr lang="en-GB" altLang="en-US" smtClean="0"/>
          </a:p>
          <a:p>
            <a:pPr eaLnBrk="1" hangingPunct="1">
              <a:buFont typeface="Wingdings" panose="05000000000000000000" pitchFamily="2" charset="2"/>
              <a:buChar char="§"/>
            </a:pPr>
            <a:r>
              <a:rPr lang="en-GB" altLang="en-US" smtClean="0"/>
              <a:t>Requirement to carry out suitable and sufficient assessments of health and safety risks. </a:t>
            </a:r>
          </a:p>
          <a:p>
            <a:pPr eaLnBrk="1" hangingPunct="1">
              <a:buFont typeface="Wingdings" panose="05000000000000000000" pitchFamily="2" charset="2"/>
              <a:buChar char="§"/>
            </a:pPr>
            <a:endParaRPr lang="en-GB" altLang="en-US" smtClean="0"/>
          </a:p>
          <a:p>
            <a:pPr eaLnBrk="1" hangingPunct="1">
              <a:buFont typeface="Wingdings" panose="05000000000000000000" pitchFamily="2" charset="2"/>
              <a:buChar char="§"/>
            </a:pPr>
            <a:endParaRPr lang="en-GB" altLang="en-US" smtClean="0"/>
          </a:p>
          <a:p>
            <a:pPr eaLnBrk="1" hangingPunct="1">
              <a:buFont typeface="Wingdings" panose="05000000000000000000" pitchFamily="2" charset="2"/>
              <a:buChar char="§"/>
            </a:pPr>
            <a:endParaRPr lang="en-GB" altLang="en-US" smtClean="0"/>
          </a:p>
          <a:p>
            <a:pPr eaLnBrk="1" hangingPunct="1">
              <a:buFont typeface="Wingdings" panose="05000000000000000000" pitchFamily="2" charset="2"/>
              <a:buChar char="§"/>
            </a:pPr>
            <a:endParaRPr lang="en-GB"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GB" altLang="en-US" smtClean="0"/>
              <a:t>Five steps to risk assessment </a:t>
            </a:r>
          </a:p>
        </p:txBody>
      </p:sp>
      <p:sp>
        <p:nvSpPr>
          <p:cNvPr id="3" name="Content Placeholder 2">
            <a:extLst>
              <a:ext uri="{FF2B5EF4-FFF2-40B4-BE49-F238E27FC236}">
                <a16:creationId xmlns:a16="http://schemas.microsoft.com/office/drawing/2014/main" id="{F2FD0B60-DE65-4AB8-8F34-021CD2DDACA6}"/>
              </a:ext>
            </a:extLst>
          </p:cNvPr>
          <p:cNvSpPr>
            <a:spLocks noGrp="1"/>
          </p:cNvSpPr>
          <p:nvPr>
            <p:ph idx="1"/>
          </p:nvPr>
        </p:nvSpPr>
        <p:spPr/>
        <p:txBody>
          <a:bodyPr rtlCol="0">
            <a:normAutofit/>
          </a:bodyPr>
          <a:lstStyle/>
          <a:p>
            <a:pPr marL="514350" indent="-514350" eaLnBrk="1" fontAlgn="auto" hangingPunct="1">
              <a:spcAft>
                <a:spcPts val="0"/>
              </a:spcAft>
              <a:buFont typeface="Arial" panose="020B0604020202020204" pitchFamily="34" charset="0"/>
              <a:buAutoNum type="arabicPeriod"/>
              <a:defRPr/>
            </a:pPr>
            <a:r>
              <a:rPr lang="en-GB" b="1" dirty="0"/>
              <a:t>Identify the hazards. </a:t>
            </a:r>
            <a:r>
              <a:rPr lang="en-GB" dirty="0"/>
              <a:t>What could cause harm and how? </a:t>
            </a:r>
          </a:p>
          <a:p>
            <a:pPr marL="514350" indent="-514350" eaLnBrk="1" fontAlgn="auto" hangingPunct="1">
              <a:spcAft>
                <a:spcPts val="0"/>
              </a:spcAft>
              <a:buFont typeface="Arial" panose="020B0604020202020204" pitchFamily="34" charset="0"/>
              <a:buAutoNum type="arabicPeriod"/>
              <a:defRPr/>
            </a:pPr>
            <a:r>
              <a:rPr lang="en-GB" b="1" dirty="0"/>
              <a:t>Decide who might be harmed and how. </a:t>
            </a:r>
            <a:r>
              <a:rPr lang="en-GB" dirty="0"/>
              <a:t>Are there any particular groups or individuals that are vulnerable? </a:t>
            </a:r>
          </a:p>
          <a:p>
            <a:pPr marL="514350" indent="-514350" eaLnBrk="1" fontAlgn="auto" hangingPunct="1">
              <a:spcAft>
                <a:spcPts val="0"/>
              </a:spcAft>
              <a:buFont typeface="Arial" panose="020B0604020202020204" pitchFamily="34" charset="0"/>
              <a:buAutoNum type="arabicPeriod"/>
              <a:defRPr/>
            </a:pPr>
            <a:r>
              <a:rPr lang="en-GB" b="1" dirty="0"/>
              <a:t>Evaluate the risks</a:t>
            </a:r>
            <a:r>
              <a:rPr lang="en-GB" dirty="0"/>
              <a:t>. What control measures are in place? Are existing control measures sufficient and do they adequately control the risks? What new risks may be introduced? What are the priorities? </a:t>
            </a:r>
          </a:p>
          <a:p>
            <a:pPr marL="514350" indent="-514350" eaLnBrk="1" fontAlgn="auto" hangingPunct="1">
              <a:spcAft>
                <a:spcPts val="0"/>
              </a:spcAft>
              <a:buFont typeface="Arial" panose="020B0604020202020204" pitchFamily="34" charset="0"/>
              <a:buAutoNum type="arabicPeriod"/>
              <a:defRPr/>
            </a:pPr>
            <a:endParaRPr lang="en-GB"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3"/>
          <p:cNvSpPr>
            <a:spLocks noGrp="1"/>
          </p:cNvSpPr>
          <p:nvPr>
            <p:ph type="ctrTitle"/>
          </p:nvPr>
        </p:nvSpPr>
        <p:spPr>
          <a:xfrm>
            <a:off x="395536" y="2420888"/>
            <a:ext cx="7704856" cy="4680520"/>
          </a:xfrm>
        </p:spPr>
        <p:txBody>
          <a:bodyPr>
            <a:normAutofit fontScale="90000"/>
          </a:bodyPr>
          <a:lstStyle/>
          <a:p>
            <a:pPr marL="571500" indent="-571500" eaLnBrk="1" hangingPunct="1">
              <a:buFont typeface="Wingdings" panose="05000000000000000000" pitchFamily="2" charset="2"/>
              <a:buChar char="v"/>
            </a:pPr>
            <a:r>
              <a:rPr lang="en-GB" altLang="en-US" dirty="0" smtClean="0">
                <a:solidFill>
                  <a:srgbClr val="0070C0"/>
                </a:solidFill>
              </a:rPr>
              <a:t>Session Aims </a:t>
            </a:r>
            <a:br>
              <a:rPr lang="en-GB" altLang="en-US" dirty="0" smtClean="0">
                <a:solidFill>
                  <a:srgbClr val="0070C0"/>
                </a:solidFill>
              </a:rPr>
            </a:br>
            <a:r>
              <a:rPr lang="en-GB" altLang="en-US" dirty="0" err="1" smtClean="0">
                <a:solidFill>
                  <a:srgbClr val="0070C0"/>
                </a:solidFill>
              </a:rPr>
              <a:t>Aims</a:t>
            </a:r>
            <a:r>
              <a:rPr lang="en-GB" altLang="en-US" dirty="0" smtClean="0">
                <a:solidFill>
                  <a:srgbClr val="0070C0"/>
                </a:solidFill>
              </a:rPr>
              <a:t> </a:t>
            </a:r>
            <a:br>
              <a:rPr lang="en-GB" altLang="en-US" dirty="0" smtClean="0">
                <a:solidFill>
                  <a:srgbClr val="0070C0"/>
                </a:solidFill>
              </a:rPr>
            </a:br>
            <a:r>
              <a:rPr lang="en-GB" altLang="en-US" dirty="0" smtClean="0">
                <a:solidFill>
                  <a:srgbClr val="0070C0"/>
                </a:solidFill>
              </a:rPr>
              <a:t/>
            </a:r>
            <a:br>
              <a:rPr lang="en-GB" altLang="en-US" dirty="0" smtClean="0">
                <a:solidFill>
                  <a:srgbClr val="0070C0"/>
                </a:solidFill>
              </a:rPr>
            </a:br>
            <a:r>
              <a:rPr lang="en-GB" altLang="en-US" dirty="0" smtClean="0">
                <a:solidFill>
                  <a:srgbClr val="0070C0"/>
                </a:solidFill>
              </a:rPr>
              <a:t/>
            </a:r>
            <a:br>
              <a:rPr lang="en-GB" altLang="en-US" dirty="0" smtClean="0">
                <a:solidFill>
                  <a:srgbClr val="0070C0"/>
                </a:solidFill>
              </a:rPr>
            </a:br>
            <a:r>
              <a:rPr lang="en-GB" altLang="en-US" dirty="0" smtClean="0">
                <a:solidFill>
                  <a:srgbClr val="0070C0"/>
                </a:solidFill>
              </a:rPr>
              <a:t/>
            </a:r>
            <a:br>
              <a:rPr lang="en-GB" altLang="en-US" dirty="0" smtClean="0">
                <a:solidFill>
                  <a:srgbClr val="0070C0"/>
                </a:solidFill>
              </a:rPr>
            </a:br>
            <a:r>
              <a:rPr lang="en-GB" altLang="en-US" dirty="0"/>
              <a:t/>
            </a:r>
            <a:br>
              <a:rPr lang="en-GB" altLang="en-US" dirty="0"/>
            </a:br>
            <a:r>
              <a:rPr lang="en-GB" altLang="en-US" dirty="0" smtClean="0"/>
              <a:t/>
            </a:r>
            <a:br>
              <a:rPr lang="en-GB" altLang="en-US" dirty="0" smtClean="0"/>
            </a:br>
            <a:r>
              <a:rPr lang="en-GB" altLang="en-US" dirty="0" smtClean="0"/>
              <a:t/>
            </a:r>
            <a:br>
              <a:rPr lang="en-GB" altLang="en-US" dirty="0" smtClean="0"/>
            </a:br>
            <a:r>
              <a:rPr lang="en-GB" altLang="en-US" dirty="0"/>
              <a:t/>
            </a:r>
            <a:br>
              <a:rPr lang="en-GB" altLang="en-US" dirty="0"/>
            </a:br>
            <a:r>
              <a:rPr lang="en-GB" altLang="en-US" dirty="0" err="1" smtClean="0"/>
              <a:t>Aims</a:t>
            </a:r>
            <a:r>
              <a:rPr lang="en-GB" altLang="en-US" dirty="0" smtClean="0">
                <a:solidFill>
                  <a:srgbClr val="0070C0"/>
                </a:solidFill>
              </a:rPr>
              <a:t/>
            </a:r>
            <a:br>
              <a:rPr lang="en-GB" altLang="en-US" dirty="0" smtClean="0">
                <a:solidFill>
                  <a:srgbClr val="0070C0"/>
                </a:solidFill>
              </a:rPr>
            </a:br>
            <a:r>
              <a:rPr lang="en-GB" altLang="en-US" dirty="0" smtClean="0">
                <a:solidFill>
                  <a:srgbClr val="0070C0"/>
                </a:solidFill>
              </a:rPr>
              <a:t/>
            </a:r>
            <a:br>
              <a:rPr lang="en-GB" altLang="en-US" dirty="0" smtClean="0">
                <a:solidFill>
                  <a:srgbClr val="0070C0"/>
                </a:solidFill>
              </a:rPr>
            </a:br>
            <a:r>
              <a:rPr lang="en-GB" altLang="en-US" sz="2800" dirty="0" smtClean="0"/>
              <a:t>The session will enable participants to:</a:t>
            </a:r>
            <a:br>
              <a:rPr lang="en-GB" altLang="en-US" sz="2800" dirty="0" smtClean="0"/>
            </a:br>
            <a:r>
              <a:rPr lang="en-GB" altLang="en-US" sz="2800" dirty="0" smtClean="0"/>
              <a:t/>
            </a:r>
            <a:br>
              <a:rPr lang="en-GB" altLang="en-US" sz="2800" dirty="0" smtClean="0"/>
            </a:br>
            <a:r>
              <a:rPr lang="en-GB" altLang="en-US" sz="2800" dirty="0" smtClean="0"/>
              <a:t>* consider  how to prevent stress related mental ill health. </a:t>
            </a:r>
            <a:br>
              <a:rPr lang="en-GB" altLang="en-US" sz="2800" dirty="0" smtClean="0"/>
            </a:br>
            <a:r>
              <a:rPr lang="en-GB" altLang="en-US" sz="2800" dirty="0" smtClean="0"/>
              <a:t/>
            </a:r>
            <a:br>
              <a:rPr lang="en-GB" altLang="en-US" sz="2800" dirty="0" smtClean="0"/>
            </a:br>
            <a:r>
              <a:rPr lang="en-GB" altLang="en-US" sz="2800" dirty="0" smtClean="0"/>
              <a:t>* know key elements of the law and mental health and stress.</a:t>
            </a:r>
            <a:br>
              <a:rPr lang="en-GB" altLang="en-US" sz="2800" dirty="0" smtClean="0"/>
            </a:br>
            <a:r>
              <a:rPr lang="en-GB" altLang="en-US" sz="2800" dirty="0" smtClean="0"/>
              <a:t/>
            </a:r>
            <a:br>
              <a:rPr lang="en-GB" altLang="en-US" sz="2800" dirty="0" smtClean="0"/>
            </a:br>
            <a:r>
              <a:rPr lang="en-GB" altLang="en-US" sz="2800" dirty="0" smtClean="0"/>
              <a:t>   *develop strategies for organising and creating a healthier workplace.</a:t>
            </a:r>
            <a:br>
              <a:rPr lang="en-GB" altLang="en-US" sz="2800" dirty="0" smtClean="0"/>
            </a:br>
            <a:r>
              <a:rPr lang="en-GB" altLang="en-US" dirty="0" smtClean="0">
                <a:solidFill>
                  <a:srgbClr val="0070C0"/>
                </a:solidFill>
              </a:rPr>
              <a:t/>
            </a:r>
            <a:br>
              <a:rPr lang="en-GB" altLang="en-US" dirty="0" smtClean="0">
                <a:solidFill>
                  <a:srgbClr val="0070C0"/>
                </a:solidFill>
              </a:rPr>
            </a:br>
            <a:r>
              <a:rPr lang="en-GB" altLang="en-US" dirty="0" smtClean="0">
                <a:solidFill>
                  <a:srgbClr val="0070C0"/>
                </a:solidFill>
              </a:rPr>
              <a:t/>
            </a:r>
            <a:br>
              <a:rPr lang="en-GB" altLang="en-US" dirty="0" smtClean="0">
                <a:solidFill>
                  <a:srgbClr val="0070C0"/>
                </a:solidFill>
              </a:rPr>
            </a:br>
            <a:endParaRPr lang="en-GB" altLang="en-US" dirty="0" smtClean="0">
              <a:solidFill>
                <a:srgbClr val="0070C0"/>
              </a:solidFill>
            </a:endParaRPr>
          </a:p>
        </p:txBody>
      </p:sp>
      <p:sp>
        <p:nvSpPr>
          <p:cNvPr id="3" name="Subtitle 2">
            <a:extLst>
              <a:ext uri="{FF2B5EF4-FFF2-40B4-BE49-F238E27FC236}">
                <a16:creationId xmlns:a16="http://schemas.microsoft.com/office/drawing/2014/main" id="{10AD54B5-6E4F-4A83-8473-E9B74A1BE86F}"/>
              </a:ext>
            </a:extLst>
          </p:cNvPr>
          <p:cNvSpPr>
            <a:spLocks noGrp="1"/>
          </p:cNvSpPr>
          <p:nvPr>
            <p:ph type="subTitle" idx="1"/>
          </p:nvPr>
        </p:nvSpPr>
        <p:spPr/>
        <p:txBody>
          <a:bodyPr rtlCol="0">
            <a:normAutofit/>
          </a:bodyPr>
          <a:lstStyle/>
          <a:p>
            <a:pPr eaLnBrk="1" fontAlgn="auto" hangingPunct="1">
              <a:spcAft>
                <a:spcPts val="0"/>
              </a:spcAft>
              <a:defRPr/>
            </a:pPr>
            <a:endParaRPr lang="en-GB" sz="11100" dirty="0"/>
          </a:p>
          <a:p>
            <a:pPr eaLnBrk="1" fontAlgn="auto" hangingPunct="1">
              <a:spcAft>
                <a:spcPts val="0"/>
              </a:spcAft>
              <a:defRPr/>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endParaRPr lang="en-GB" altLang="en-US" smtClean="0"/>
          </a:p>
        </p:txBody>
      </p:sp>
      <p:sp>
        <p:nvSpPr>
          <p:cNvPr id="35843" name="Content Placeholder 2"/>
          <p:cNvSpPr>
            <a:spLocks noGrp="1"/>
          </p:cNvSpPr>
          <p:nvPr>
            <p:ph idx="1"/>
          </p:nvPr>
        </p:nvSpPr>
        <p:spPr/>
        <p:txBody>
          <a:bodyPr/>
          <a:lstStyle/>
          <a:p>
            <a:pPr eaLnBrk="1" hangingPunct="1">
              <a:buFont typeface="Arial" panose="020B0604020202020204" pitchFamily="34" charset="0"/>
              <a:buNone/>
            </a:pPr>
            <a:r>
              <a:rPr lang="en-GB" altLang="en-US" b="1" smtClean="0"/>
              <a:t>4. Record the findings. </a:t>
            </a:r>
            <a:r>
              <a:rPr lang="en-GB" altLang="en-US" smtClean="0"/>
              <a:t>Develop and implement action plans. </a:t>
            </a:r>
          </a:p>
          <a:p>
            <a:pPr eaLnBrk="1" hangingPunct="1">
              <a:buFont typeface="Arial" panose="020B0604020202020204" pitchFamily="34" charset="0"/>
              <a:buNone/>
            </a:pPr>
            <a:endParaRPr lang="en-GB" altLang="en-US" b="1" smtClean="0"/>
          </a:p>
          <a:p>
            <a:pPr eaLnBrk="1" hangingPunct="1">
              <a:buFont typeface="Arial" panose="020B0604020202020204" pitchFamily="34" charset="0"/>
              <a:buNone/>
            </a:pPr>
            <a:r>
              <a:rPr lang="en-GB" altLang="en-US" b="1" smtClean="0"/>
              <a:t>5. Monitor and review. </a:t>
            </a:r>
            <a:r>
              <a:rPr lang="en-GB" altLang="en-US" smtClean="0"/>
              <a:t>Monitor and review the effectiveness of control measures and revise them, if needed. </a:t>
            </a:r>
          </a:p>
          <a:p>
            <a:pPr eaLnBrk="1" hangingPunct="1">
              <a:buFont typeface="Arial" panose="020B0604020202020204" pitchFamily="34" charset="0"/>
              <a:buNone/>
            </a:pPr>
            <a:endParaRPr lang="en-GB" altLang="en-US" b="1" smtClean="0">
              <a:solidFill>
                <a:srgbClr val="0070C0"/>
              </a:solidFill>
            </a:endParaRPr>
          </a:p>
          <a:p>
            <a:pPr eaLnBrk="1" hangingPunct="1">
              <a:buFont typeface="Arial" panose="020B0604020202020204" pitchFamily="34" charset="0"/>
              <a:buNone/>
            </a:pPr>
            <a:endParaRPr lang="en-GB" altLang="en-US" b="1" smtClean="0">
              <a:solidFill>
                <a:srgbClr val="0070C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altLang="en-US" sz="3600" smtClean="0"/>
              <a:t>Whitehall II Study </a:t>
            </a:r>
          </a:p>
        </p:txBody>
      </p:sp>
      <p:sp>
        <p:nvSpPr>
          <p:cNvPr id="3" name="Content Placeholder 2">
            <a:extLst>
              <a:ext uri="{FF2B5EF4-FFF2-40B4-BE49-F238E27FC236}">
                <a16:creationId xmlns:a16="http://schemas.microsoft.com/office/drawing/2014/main" id="{D6D64ABF-6072-4C4B-ABDD-1B23C64F3AC6}"/>
              </a:ext>
            </a:extLst>
          </p:cNvPr>
          <p:cNvSpPr>
            <a:spLocks noGrp="1"/>
          </p:cNvSpPr>
          <p:nvPr>
            <p:ph idx="1"/>
          </p:nvPr>
        </p:nvSpPr>
        <p:spPr/>
        <p:txBody>
          <a:bodyPr rtlCol="0">
            <a:normAutofit/>
          </a:bodyPr>
          <a:lstStyle/>
          <a:p>
            <a:pPr eaLnBrk="1" fontAlgn="auto" hangingPunct="1">
              <a:spcAft>
                <a:spcPts val="0"/>
              </a:spcAft>
              <a:defRPr/>
            </a:pPr>
            <a:r>
              <a:rPr lang="en-GB" dirty="0"/>
              <a:t>Identified a clear social gradient in terms of ill health and premature death- the lower one’s grade, the more likely one was to suffer ill health and die earlier than those in higher grades. </a:t>
            </a:r>
          </a:p>
          <a:p>
            <a:pPr eaLnBrk="1" fontAlgn="auto" hangingPunct="1">
              <a:spcAft>
                <a:spcPts val="0"/>
              </a:spcAft>
              <a:defRPr/>
            </a:pPr>
            <a:r>
              <a:rPr lang="en-GB" dirty="0"/>
              <a:t>Value of policies- only where they are constantly reviewed and consistently implemented. </a:t>
            </a:r>
          </a:p>
          <a:p>
            <a:pPr eaLnBrk="1" fontAlgn="auto" hangingPunct="1">
              <a:spcAft>
                <a:spcPts val="0"/>
              </a:spcAft>
              <a:defRPr/>
            </a:pPr>
            <a:r>
              <a:rPr lang="en-GB" dirty="0"/>
              <a:t>Unions, management and government cooperation is essential.  </a:t>
            </a:r>
          </a:p>
          <a:p>
            <a:pPr eaLnBrk="1" fontAlgn="auto" hangingPunct="1">
              <a:spcAft>
                <a:spcPts val="0"/>
              </a:spcAft>
              <a:defRPr/>
            </a:pPr>
            <a:endParaRPr lang="en-GB" dirty="0">
              <a:solidFill>
                <a:srgbClr val="0070C0"/>
              </a:solidFill>
            </a:endParaRPr>
          </a:p>
          <a:p>
            <a:pPr eaLnBrk="1" fontAlgn="auto" hangingPunct="1">
              <a:spcAft>
                <a:spcPts val="0"/>
              </a:spcAft>
              <a:defRPr/>
            </a:pPr>
            <a:endParaRPr lang="en-GB" dirty="0">
              <a:solidFill>
                <a:srgbClr val="0070C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324D-3226-4E29-A12E-52AE2F1EC163}"/>
              </a:ext>
            </a:extLst>
          </p:cNvPr>
          <p:cNvSpPr>
            <a:spLocks noGrp="1"/>
          </p:cNvSpPr>
          <p:nvPr>
            <p:ph type="title"/>
          </p:nvPr>
        </p:nvSpPr>
        <p:spPr/>
        <p:txBody>
          <a:bodyPr rtlCol="0">
            <a:normAutofit fontScale="90000"/>
          </a:bodyPr>
          <a:lstStyle/>
          <a:p>
            <a:pPr eaLnBrk="1" fontAlgn="auto" hangingPunct="1">
              <a:spcAft>
                <a:spcPts val="0"/>
              </a:spcAft>
              <a:defRPr/>
            </a:pPr>
            <a:r>
              <a:rPr lang="en-GB" dirty="0"/>
              <a:t>Whitehall II study</a:t>
            </a:r>
            <a:br>
              <a:rPr lang="en-GB" dirty="0"/>
            </a:br>
            <a:r>
              <a:rPr lang="en-GB" dirty="0"/>
              <a:t>Some key findings: </a:t>
            </a:r>
            <a:br>
              <a:rPr lang="en-GB" dirty="0"/>
            </a:br>
            <a:endParaRPr lang="en-GB" dirty="0"/>
          </a:p>
        </p:txBody>
      </p:sp>
      <p:sp>
        <p:nvSpPr>
          <p:cNvPr id="39939" name="Content Placeholder 2"/>
          <p:cNvSpPr>
            <a:spLocks noGrp="1"/>
          </p:cNvSpPr>
          <p:nvPr>
            <p:ph idx="1"/>
          </p:nvPr>
        </p:nvSpPr>
        <p:spPr/>
        <p:txBody>
          <a:bodyPr/>
          <a:lstStyle/>
          <a:p>
            <a:pPr eaLnBrk="1" hangingPunct="1"/>
            <a:r>
              <a:rPr lang="en-GB" altLang="en-US" smtClean="0"/>
              <a:t>Evidence of the negative effect of job uncertainty. </a:t>
            </a:r>
          </a:p>
          <a:p>
            <a:pPr eaLnBrk="1" hangingPunct="1"/>
            <a:r>
              <a:rPr lang="en-GB" altLang="en-US" smtClean="0"/>
              <a:t>Problems linked to poor work/life balance.</a:t>
            </a:r>
          </a:p>
          <a:p>
            <a:pPr eaLnBrk="1" hangingPunct="1"/>
            <a:r>
              <a:rPr lang="en-GB" altLang="en-US" smtClean="0"/>
              <a:t>The impact that poor job design and control can have on workers.</a:t>
            </a:r>
          </a:p>
          <a:p>
            <a:pPr eaLnBrk="1" hangingPunct="1"/>
            <a:r>
              <a:rPr lang="en-GB" altLang="en-US" smtClean="0"/>
              <a:t>The difficulties that can arise when the rewards do not match the efforts that workers put into their jobs. </a:t>
            </a:r>
          </a:p>
          <a:p>
            <a:pPr eaLnBrk="1" hangingPunct="1"/>
            <a:endParaRPr lang="en-GB" altLang="en-US" smtClean="0">
              <a:solidFill>
                <a:srgbClr val="0070C0"/>
              </a:solidFill>
            </a:endParaRPr>
          </a:p>
          <a:p>
            <a:pPr eaLnBrk="1" hangingPunct="1"/>
            <a:endParaRPr lang="en-GB" altLang="en-US" smtClean="0"/>
          </a:p>
          <a:p>
            <a:pPr eaLnBrk="1" hangingPunct="1"/>
            <a:endParaRPr lang="en-GB" altLang="en-US" smtClean="0"/>
          </a:p>
          <a:p>
            <a:pPr eaLnBrk="1" hangingPunct="1"/>
            <a:endParaRPr lang="en-GB"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GB" altLang="en-US" smtClean="0"/>
              <a:t>HSE Management Standards </a:t>
            </a:r>
          </a:p>
        </p:txBody>
      </p:sp>
      <p:sp>
        <p:nvSpPr>
          <p:cNvPr id="41987" name="Content Placeholder 2"/>
          <p:cNvSpPr>
            <a:spLocks noGrp="1"/>
          </p:cNvSpPr>
          <p:nvPr>
            <p:ph idx="1"/>
          </p:nvPr>
        </p:nvSpPr>
        <p:spPr/>
        <p:txBody>
          <a:bodyPr/>
          <a:lstStyle/>
          <a:p>
            <a:pPr eaLnBrk="1" hangingPunct="1"/>
            <a:r>
              <a:rPr lang="en-GB" altLang="en-US" b="1" smtClean="0"/>
              <a:t>Demands </a:t>
            </a:r>
            <a:r>
              <a:rPr lang="en-GB" altLang="en-US" smtClean="0"/>
              <a:t>- includes issues such as workload, work patterns and the work environment.</a:t>
            </a:r>
          </a:p>
          <a:p>
            <a:pPr eaLnBrk="1" hangingPunct="1"/>
            <a:r>
              <a:rPr lang="en-GB" altLang="en-US" b="1" smtClean="0"/>
              <a:t>Control </a:t>
            </a:r>
            <a:r>
              <a:rPr lang="en-GB" altLang="en-US" smtClean="0"/>
              <a:t>– how much say the person has in the way they do their work. </a:t>
            </a:r>
          </a:p>
          <a:p>
            <a:pPr eaLnBrk="1" hangingPunct="1"/>
            <a:r>
              <a:rPr lang="en-GB" altLang="en-US" b="1" smtClean="0"/>
              <a:t>Support </a:t>
            </a:r>
            <a:r>
              <a:rPr lang="en-GB" altLang="en-US" smtClean="0"/>
              <a:t>– includes the encouragement, sponsorship and resources provided by the organisation, line management and colleagues. </a:t>
            </a:r>
          </a:p>
          <a:p>
            <a:pPr eaLnBrk="1" hangingPunct="1"/>
            <a:endParaRPr lang="en-GB" altLang="en-US" smtClean="0">
              <a:solidFill>
                <a:srgbClr val="0070C0"/>
              </a:solidFill>
            </a:endParaRPr>
          </a:p>
          <a:p>
            <a:pPr eaLnBrk="1" hangingPunct="1"/>
            <a:endParaRPr lang="en-GB" altLang="en-US" smtClean="0">
              <a:solidFill>
                <a:srgbClr val="0070C0"/>
              </a:solidFill>
            </a:endParaRPr>
          </a:p>
          <a:p>
            <a:pPr eaLnBrk="1" hangingPunct="1"/>
            <a:endParaRPr lang="en-GB" altLang="en-US" b="1" smtClean="0">
              <a:solidFill>
                <a:srgbClr val="0070C0"/>
              </a:solidFill>
            </a:endParaRPr>
          </a:p>
          <a:p>
            <a:pPr eaLnBrk="1" hangingPunct="1"/>
            <a:endParaRPr lang="en-GB" altLang="en-US" b="1" smtClean="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endParaRPr lang="en-GB" altLang="en-US" smtClean="0"/>
          </a:p>
        </p:txBody>
      </p:sp>
      <p:sp>
        <p:nvSpPr>
          <p:cNvPr id="44035" name="Content Placeholder 2"/>
          <p:cNvSpPr>
            <a:spLocks noGrp="1"/>
          </p:cNvSpPr>
          <p:nvPr>
            <p:ph idx="1"/>
          </p:nvPr>
        </p:nvSpPr>
        <p:spPr/>
        <p:txBody>
          <a:bodyPr/>
          <a:lstStyle/>
          <a:p>
            <a:pPr eaLnBrk="1" hangingPunct="1"/>
            <a:r>
              <a:rPr lang="en-GB" altLang="en-US" b="1" smtClean="0"/>
              <a:t>Relationships</a:t>
            </a:r>
            <a:r>
              <a:rPr lang="en-GB" altLang="en-US" smtClean="0"/>
              <a:t> – includes promoting positive working to avoid conflict and dealing with unacceptable behaviour.</a:t>
            </a:r>
          </a:p>
          <a:p>
            <a:pPr eaLnBrk="1" hangingPunct="1"/>
            <a:r>
              <a:rPr lang="en-GB" altLang="en-US" b="1" smtClean="0"/>
              <a:t>Role </a:t>
            </a:r>
            <a:r>
              <a:rPr lang="en-GB" altLang="en-US" smtClean="0"/>
              <a:t>– whether people understand their role within the organisation and whether the organisation ensures that the person does not have conflicting roles. </a:t>
            </a:r>
          </a:p>
          <a:p>
            <a:pPr eaLnBrk="1" hangingPunct="1"/>
            <a:endParaRPr lang="en-GB" altLang="en-US" b="1" smtClean="0">
              <a:solidFill>
                <a:srgbClr val="0070C0"/>
              </a:solidFill>
            </a:endParaRPr>
          </a:p>
          <a:p>
            <a:pPr eaLnBrk="1" hangingPunct="1"/>
            <a:endParaRPr lang="en-GB" altLang="en-US" b="1" smtClean="0">
              <a:solidFill>
                <a:srgbClr val="0070C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endParaRPr lang="en-GB" altLang="en-US" smtClean="0"/>
          </a:p>
        </p:txBody>
      </p:sp>
      <p:sp>
        <p:nvSpPr>
          <p:cNvPr id="46083" name="Content Placeholder 2"/>
          <p:cNvSpPr>
            <a:spLocks noGrp="1"/>
          </p:cNvSpPr>
          <p:nvPr>
            <p:ph idx="1"/>
          </p:nvPr>
        </p:nvSpPr>
        <p:spPr/>
        <p:txBody>
          <a:bodyPr/>
          <a:lstStyle/>
          <a:p>
            <a:pPr eaLnBrk="1" hangingPunct="1"/>
            <a:r>
              <a:rPr lang="en-GB" altLang="en-US" b="1" smtClean="0"/>
              <a:t>Change </a:t>
            </a:r>
            <a:r>
              <a:rPr lang="en-GB" altLang="en-US" smtClean="0"/>
              <a:t>– how organisational change (large or small) is managed and communicated in the organisation. </a:t>
            </a:r>
          </a:p>
          <a:p>
            <a:pPr eaLnBrk="1" hangingPunct="1"/>
            <a:endParaRPr lang="en-GB" altLang="en-US" b="1" smtClean="0">
              <a:solidFill>
                <a:srgbClr val="0070C0"/>
              </a:solidFill>
            </a:endParaRPr>
          </a:p>
          <a:p>
            <a:pPr eaLnBrk="1" hangingPunct="1"/>
            <a:endParaRPr lang="en-GB" altLang="en-US" b="1" smtClean="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GB" altLang="en-US" smtClean="0">
                <a:solidFill>
                  <a:srgbClr val="0070C0"/>
                </a:solidFill>
              </a:rPr>
              <a:t>  </a:t>
            </a:r>
            <a:r>
              <a:rPr lang="en-GB" altLang="en-US" smtClean="0"/>
              <a:t>Make every job a great job </a:t>
            </a:r>
          </a:p>
        </p:txBody>
      </p:sp>
      <p:sp>
        <p:nvSpPr>
          <p:cNvPr id="3" name="Content Placeholder 2">
            <a:extLst>
              <a:ext uri="{FF2B5EF4-FFF2-40B4-BE49-F238E27FC236}">
                <a16:creationId xmlns:a16="http://schemas.microsoft.com/office/drawing/2014/main" id="{BFC3DDCA-83BD-42D5-AD2C-FB08D558AF7B}"/>
              </a:ext>
            </a:extLst>
          </p:cNvPr>
          <p:cNvSpPr>
            <a:spLocks noGrp="1"/>
          </p:cNvSpPr>
          <p:nvPr>
            <p:ph idx="1"/>
          </p:nvPr>
        </p:nvSpPr>
        <p:spPr/>
        <p:txBody>
          <a:bodyPr rtlCol="0">
            <a:normAutofit/>
          </a:bodyPr>
          <a:lstStyle/>
          <a:p>
            <a:pPr eaLnBrk="1" fontAlgn="auto" hangingPunct="1">
              <a:spcAft>
                <a:spcPts val="0"/>
              </a:spcAft>
              <a:buFont typeface="Arial" panose="020B0604020202020204" pitchFamily="34" charset="0"/>
              <a:buNone/>
              <a:defRPr/>
            </a:pPr>
            <a:r>
              <a:rPr lang="en-GB" dirty="0"/>
              <a:t>The TUC  charter  ‘Great jobs for everyone’ says that all workers must: </a:t>
            </a:r>
          </a:p>
          <a:p>
            <a:pPr eaLnBrk="1" fontAlgn="auto" hangingPunct="1">
              <a:spcAft>
                <a:spcPts val="0"/>
              </a:spcAft>
              <a:buFont typeface="Wingdings" pitchFamily="2" charset="2"/>
              <a:buChar char="ü"/>
              <a:defRPr/>
            </a:pPr>
            <a:r>
              <a:rPr lang="en-GB" dirty="0"/>
              <a:t> be paid fairly </a:t>
            </a:r>
          </a:p>
          <a:p>
            <a:pPr eaLnBrk="1" fontAlgn="auto" hangingPunct="1">
              <a:spcAft>
                <a:spcPts val="0"/>
              </a:spcAft>
              <a:buFont typeface="Wingdings" pitchFamily="2" charset="2"/>
              <a:buChar char="ü"/>
              <a:defRPr/>
            </a:pPr>
            <a:r>
              <a:rPr lang="en-GB" dirty="0"/>
              <a:t> work in a safe and healthy workplace </a:t>
            </a:r>
          </a:p>
          <a:p>
            <a:pPr eaLnBrk="1" fontAlgn="auto" hangingPunct="1">
              <a:spcAft>
                <a:spcPts val="0"/>
              </a:spcAft>
              <a:buFont typeface="Wingdings" pitchFamily="2" charset="2"/>
              <a:buChar char="ü"/>
              <a:defRPr/>
            </a:pPr>
            <a:r>
              <a:rPr lang="en-GB" dirty="0"/>
              <a:t>be treated decently </a:t>
            </a:r>
          </a:p>
          <a:p>
            <a:pPr eaLnBrk="1" fontAlgn="auto" hangingPunct="1">
              <a:spcAft>
                <a:spcPts val="0"/>
              </a:spcAft>
              <a:buFont typeface="Wingdings" pitchFamily="2" charset="2"/>
              <a:buChar char="ü"/>
              <a:defRPr/>
            </a:pPr>
            <a:r>
              <a:rPr lang="en-GB" dirty="0"/>
              <a:t>Have regular hours </a:t>
            </a:r>
          </a:p>
          <a:p>
            <a:pPr eaLnBrk="1" fontAlgn="auto" hangingPunct="1">
              <a:spcAft>
                <a:spcPts val="0"/>
              </a:spcAft>
              <a:buFont typeface="Wingdings" pitchFamily="2" charset="2"/>
              <a:buChar char="ü"/>
              <a:defRPr/>
            </a:pPr>
            <a:r>
              <a:rPr lang="en-GB" dirty="0"/>
              <a:t>Get a voice on what matters at work </a:t>
            </a:r>
          </a:p>
          <a:p>
            <a:pPr eaLnBrk="1" fontAlgn="auto" hangingPunct="1">
              <a:spcAft>
                <a:spcPts val="0"/>
              </a:spcAft>
              <a:buFont typeface="Wingdings" pitchFamily="2" charset="2"/>
              <a:buChar char="ü"/>
              <a:defRPr/>
            </a:pPr>
            <a:r>
              <a:rPr lang="en-GB" dirty="0"/>
              <a:t>Get the chance to get on in life </a:t>
            </a:r>
          </a:p>
          <a:p>
            <a:pPr eaLnBrk="1" fontAlgn="auto" hangingPunct="1">
              <a:spcAft>
                <a:spcPts val="0"/>
              </a:spcAft>
              <a:buFont typeface="Arial" panose="020B0604020202020204" pitchFamily="34" charset="0"/>
              <a:buNone/>
              <a:defRPr/>
            </a:pPr>
            <a:endParaRPr lang="en-GB" dirty="0">
              <a:solidFill>
                <a:srgbClr val="0070C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GB" altLang="en-US" smtClean="0"/>
              <a:t>The role of the union representative</a:t>
            </a:r>
          </a:p>
        </p:txBody>
      </p:sp>
      <p:sp>
        <p:nvSpPr>
          <p:cNvPr id="50179" name="Content Placeholder 2"/>
          <p:cNvSpPr>
            <a:spLocks noGrp="1"/>
          </p:cNvSpPr>
          <p:nvPr>
            <p:ph idx="1"/>
          </p:nvPr>
        </p:nvSpPr>
        <p:spPr/>
        <p:txBody>
          <a:bodyPr/>
          <a:lstStyle/>
          <a:p>
            <a:r>
              <a:rPr lang="en-GB" altLang="en-US" smtClean="0"/>
              <a:t>Promote good mental health and wellbeing</a:t>
            </a:r>
          </a:p>
          <a:p>
            <a:r>
              <a:rPr lang="en-GB" altLang="en-US" smtClean="0"/>
              <a:t>Raise awareness of mental health issues and mental health wellbeing</a:t>
            </a:r>
          </a:p>
          <a:p>
            <a:r>
              <a:rPr lang="en-GB" altLang="en-US" smtClean="0"/>
              <a:t>Help to create a supportive environment, including talking openly about mental health and wellbeing.</a:t>
            </a:r>
          </a:p>
          <a:p>
            <a:r>
              <a:rPr lang="en-GB" altLang="en-US" smtClean="0"/>
              <a:t>Tackle and challenge stigma about mental health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GB" altLang="en-US" smtClean="0"/>
              <a:t>The role of the union representative</a:t>
            </a:r>
          </a:p>
        </p:txBody>
      </p:sp>
      <p:sp>
        <p:nvSpPr>
          <p:cNvPr id="51203" name="Content Placeholder 2"/>
          <p:cNvSpPr>
            <a:spLocks noGrp="1"/>
          </p:cNvSpPr>
          <p:nvPr>
            <p:ph idx="1"/>
          </p:nvPr>
        </p:nvSpPr>
        <p:spPr/>
        <p:txBody>
          <a:bodyPr/>
          <a:lstStyle/>
          <a:p>
            <a:r>
              <a:rPr lang="en-GB" altLang="en-US" sz="2800" smtClean="0"/>
              <a:t>Help and support people with mental health issues or problems</a:t>
            </a:r>
          </a:p>
          <a:p>
            <a:r>
              <a:rPr lang="en-GB" altLang="en-US" sz="2800" smtClean="0"/>
              <a:t>Represent members on workplace issues</a:t>
            </a:r>
          </a:p>
          <a:p>
            <a:r>
              <a:rPr lang="en-GB" altLang="en-US" sz="2800" smtClean="0"/>
              <a:t>Negotiate appropriate workplace policies and procedures</a:t>
            </a:r>
          </a:p>
          <a:p>
            <a:r>
              <a:rPr lang="en-GB" altLang="en-US" sz="2800" smtClean="0"/>
              <a:t>Provide advice and guidance, including signposting members to local mental health support services</a:t>
            </a:r>
          </a:p>
          <a:p>
            <a:r>
              <a:rPr lang="en-GB" altLang="en-US" sz="2800" smtClean="0"/>
              <a:t>Monitor and review workplace actions on mental health issues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GB" altLang="en-US" smtClean="0">
                <a:solidFill>
                  <a:srgbClr val="0070C0"/>
                </a:solidFill>
              </a:rPr>
              <a:t>   </a:t>
            </a:r>
            <a:r>
              <a:rPr lang="en-GB" altLang="en-US" smtClean="0"/>
              <a:t>Organising and Campaigning around mental health </a:t>
            </a:r>
          </a:p>
        </p:txBody>
      </p:sp>
      <p:sp>
        <p:nvSpPr>
          <p:cNvPr id="3" name="Content Placeholder 2">
            <a:extLst>
              <a:ext uri="{FF2B5EF4-FFF2-40B4-BE49-F238E27FC236}">
                <a16:creationId xmlns:a16="http://schemas.microsoft.com/office/drawing/2014/main" id="{BFC3DDCA-83BD-42D5-AD2C-FB08D558AF7B}"/>
              </a:ext>
            </a:extLst>
          </p:cNvPr>
          <p:cNvSpPr>
            <a:spLocks noGrp="1"/>
          </p:cNvSpPr>
          <p:nvPr>
            <p:ph idx="1"/>
          </p:nvPr>
        </p:nvSpPr>
        <p:spPr/>
        <p:txBody>
          <a:bodyPr rtlCol="0">
            <a:normAutofit/>
          </a:bodyPr>
          <a:lstStyle/>
          <a:p>
            <a:pPr eaLnBrk="1" fontAlgn="auto" hangingPunct="1">
              <a:spcAft>
                <a:spcPts val="0"/>
              </a:spcAft>
              <a:defRPr/>
            </a:pPr>
            <a:r>
              <a:rPr lang="en-GB" dirty="0"/>
              <a:t>Organise workplace forums for members with mental health issues</a:t>
            </a:r>
          </a:p>
          <a:p>
            <a:pPr eaLnBrk="1" fontAlgn="auto" hangingPunct="1">
              <a:spcAft>
                <a:spcPts val="0"/>
              </a:spcAft>
              <a:defRPr/>
            </a:pPr>
            <a:r>
              <a:rPr lang="en-GB" dirty="0"/>
              <a:t>Branch equality action plans </a:t>
            </a:r>
          </a:p>
          <a:p>
            <a:pPr eaLnBrk="1" fontAlgn="auto" hangingPunct="1">
              <a:spcAft>
                <a:spcPts val="0"/>
              </a:spcAft>
              <a:defRPr/>
            </a:pPr>
            <a:r>
              <a:rPr lang="en-GB" dirty="0"/>
              <a:t>Union equality structures </a:t>
            </a:r>
          </a:p>
          <a:p>
            <a:pPr eaLnBrk="1" fontAlgn="auto" hangingPunct="1">
              <a:spcAft>
                <a:spcPts val="0"/>
              </a:spcAft>
              <a:defRPr/>
            </a:pPr>
            <a:r>
              <a:rPr lang="en-GB" dirty="0"/>
              <a:t>Negotiate a policy </a:t>
            </a:r>
          </a:p>
          <a:p>
            <a:pPr eaLnBrk="1" fontAlgn="auto" hangingPunct="1">
              <a:spcAft>
                <a:spcPts val="0"/>
              </a:spcAft>
              <a:defRPr/>
            </a:pPr>
            <a:r>
              <a:rPr lang="en-GB" dirty="0"/>
              <a:t>Raise awareness </a:t>
            </a:r>
          </a:p>
          <a:p>
            <a:pPr eaLnBrk="1" fontAlgn="auto" hangingPunct="1">
              <a:spcAft>
                <a:spcPts val="0"/>
              </a:spcAft>
              <a:defRPr/>
            </a:pPr>
            <a:r>
              <a:rPr lang="en-GB" dirty="0"/>
              <a:t>Be inclusive at meetings </a:t>
            </a:r>
          </a:p>
          <a:p>
            <a:pPr eaLnBrk="1" fontAlgn="auto" hangingPunct="1">
              <a:spcAft>
                <a:spcPts val="0"/>
              </a:spcAft>
              <a:defRPr/>
            </a:pPr>
            <a:r>
              <a:rPr lang="en-GB" dirty="0"/>
              <a:t>Apply management standards</a:t>
            </a:r>
          </a:p>
          <a:p>
            <a:pPr eaLnBrk="1" fontAlgn="auto" hangingPunct="1">
              <a:spcAft>
                <a:spcPts val="0"/>
              </a:spcAft>
              <a:defRPr/>
            </a:pPr>
            <a:r>
              <a:rPr lang="en-GB" dirty="0"/>
              <a:t>Engage with local campaign groups/ charities </a:t>
            </a:r>
          </a:p>
          <a:p>
            <a:pPr eaLnBrk="1" fontAlgn="auto" hangingPunct="1">
              <a:spcAft>
                <a:spcPts val="0"/>
              </a:spcAft>
              <a:defRPr/>
            </a:pPr>
            <a:endParaRPr lang="en-GB" dirty="0">
              <a:solidFill>
                <a:srgbClr val="0070C0"/>
              </a:solidFill>
            </a:endParaRPr>
          </a:p>
          <a:p>
            <a:pPr eaLnBrk="1" fontAlgn="auto" hangingPunct="1">
              <a:spcAft>
                <a:spcPts val="0"/>
              </a:spcAft>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3"/>
          <p:cNvSpPr>
            <a:spLocks noGrp="1"/>
          </p:cNvSpPr>
          <p:nvPr>
            <p:ph type="ctrTitle"/>
          </p:nvPr>
        </p:nvSpPr>
        <p:spPr>
          <a:xfrm>
            <a:off x="1331640" y="2204864"/>
            <a:ext cx="6858000" cy="2387600"/>
          </a:xfrm>
        </p:spPr>
        <p:txBody>
          <a:bodyPr>
            <a:normAutofit fontScale="90000"/>
          </a:bodyPr>
          <a:lstStyle/>
          <a:p>
            <a:pPr eaLnBrk="1" hangingPunct="1"/>
            <a:r>
              <a:rPr lang="en-GB" altLang="en-US" dirty="0" smtClean="0"/>
              <a:t>The World Health Organisation estimates that depression will impose the second-biggest health burden globally by 2020</a:t>
            </a:r>
          </a:p>
        </p:txBody>
      </p:sp>
      <p:sp>
        <p:nvSpPr>
          <p:cNvPr id="3" name="Subtitle 2">
            <a:extLst>
              <a:ext uri="{FF2B5EF4-FFF2-40B4-BE49-F238E27FC236}">
                <a16:creationId xmlns:a16="http://schemas.microsoft.com/office/drawing/2014/main" id="{10AD54B5-6E4F-4A83-8473-E9B74A1BE86F}"/>
              </a:ext>
            </a:extLst>
          </p:cNvPr>
          <p:cNvSpPr>
            <a:spLocks noGrp="1"/>
          </p:cNvSpPr>
          <p:nvPr>
            <p:ph type="subTitle" idx="1"/>
          </p:nvPr>
        </p:nvSpPr>
        <p:spPr/>
        <p:txBody>
          <a:bodyPr rtlCol="0">
            <a:normAutofit fontScale="92500" lnSpcReduction="20000"/>
          </a:bodyPr>
          <a:lstStyle/>
          <a:p>
            <a:pPr eaLnBrk="1" fontAlgn="auto" hangingPunct="1">
              <a:spcAft>
                <a:spcPts val="0"/>
              </a:spcAft>
              <a:defRPr/>
            </a:pPr>
            <a:endParaRPr lang="en-GB" sz="11100" dirty="0"/>
          </a:p>
          <a:p>
            <a:pPr eaLnBrk="1" fontAlgn="auto" hangingPunct="1">
              <a:spcAft>
                <a:spcPts val="0"/>
              </a:spcAft>
              <a:defRPr/>
            </a:pPr>
            <a:r>
              <a:rPr lang="en-GB" dirty="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GB" altLang="en-US" smtClean="0"/>
              <a:t>Resources</a:t>
            </a:r>
          </a:p>
        </p:txBody>
      </p:sp>
      <p:sp>
        <p:nvSpPr>
          <p:cNvPr id="55299" name="Content Placeholder 2"/>
          <p:cNvSpPr>
            <a:spLocks noGrp="1"/>
          </p:cNvSpPr>
          <p:nvPr>
            <p:ph idx="1"/>
          </p:nvPr>
        </p:nvSpPr>
        <p:spPr/>
        <p:txBody>
          <a:bodyPr/>
          <a:lstStyle/>
          <a:p>
            <a:r>
              <a:rPr lang="en-GB" altLang="en-US" sz="2000" smtClean="0"/>
              <a:t>BWELL Belfast trust REALLY USEFUL APP TO SIGNPOST MEMBERS</a:t>
            </a:r>
          </a:p>
          <a:p>
            <a:r>
              <a:rPr lang="en-GB" altLang="en-US" sz="2000" smtClean="0"/>
              <a:t>Looking after your mental health and wellbeing- Belfast trust</a:t>
            </a:r>
          </a:p>
          <a:p>
            <a:r>
              <a:rPr lang="en-GB" altLang="en-US" sz="2000" smtClean="0"/>
              <a:t>Directory of services</a:t>
            </a:r>
          </a:p>
          <a:p>
            <a:r>
              <a:rPr lang="en-GB" altLang="en-US" sz="2000" smtClean="0">
                <a:hlinkClick r:id="rId2"/>
              </a:rPr>
              <a:t>https://www.mind.org.uk/information-support/legal-rights/disability-discrimination/public-sector-equality-duty/#.XBgSp2mnyUk</a:t>
            </a:r>
            <a:endParaRPr lang="en-GB" altLang="en-US" sz="2000" smtClean="0"/>
          </a:p>
          <a:p>
            <a:r>
              <a:rPr lang="en-GB" altLang="en-US" sz="2000" smtClean="0">
                <a:hlinkClick r:id="rId3"/>
              </a:rPr>
              <a:t>http://www.acas.org.uk/index.aspx?articleid=1900&amp;gclid=EAIaIQobChMIxJa19uSn3wIVSeh3Ch3_iAk1EAAYASAAEgK3kPD_BwE</a:t>
            </a:r>
            <a:endParaRPr lang="en-GB" altLang="en-US" sz="2000" smtClean="0"/>
          </a:p>
          <a:p>
            <a:r>
              <a:rPr lang="en-GB" altLang="en-US" sz="2000" smtClean="0">
                <a:hlinkClick r:id="rId4"/>
              </a:rPr>
              <a:t>http://www.hse.gov.uk/stress/standards/</a:t>
            </a:r>
            <a:r>
              <a:rPr lang="en-GB" altLang="en-US" sz="2000" smtClean="0"/>
              <a:t>  </a:t>
            </a:r>
          </a:p>
          <a:p>
            <a:endParaRPr lang="en-GB"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GB" altLang="en-US" smtClean="0"/>
              <a:t>ACTIVITIES</a:t>
            </a:r>
          </a:p>
        </p:txBody>
      </p:sp>
      <p:sp>
        <p:nvSpPr>
          <p:cNvPr id="56323" name="Content Placeholder 2"/>
          <p:cNvSpPr>
            <a:spLocks noGrp="1"/>
          </p:cNvSpPr>
          <p:nvPr>
            <p:ph idx="1"/>
          </p:nvPr>
        </p:nvSpPr>
        <p:spPr/>
        <p:txBody>
          <a:bodyPr/>
          <a:lstStyle/>
          <a:p>
            <a:r>
              <a:rPr lang="en-GB" altLang="en-US" smtClean="0"/>
              <a:t>Discuss the types of mental health issues in your workplace</a:t>
            </a:r>
          </a:p>
          <a:p>
            <a:r>
              <a:rPr lang="en-GB" altLang="en-US" smtClean="0"/>
              <a:t>Think about what is causing stress in your department. Stress survey?</a:t>
            </a:r>
          </a:p>
          <a:p>
            <a:r>
              <a:rPr lang="en-GB" altLang="en-US" smtClean="0"/>
              <a:t> What needs to be developed in your own department?</a:t>
            </a:r>
          </a:p>
          <a:p>
            <a:r>
              <a:rPr lang="en-GB" altLang="en-US" smtClean="0"/>
              <a:t>What could SOR do to improve mental health awareness for members?</a:t>
            </a:r>
          </a:p>
          <a:p>
            <a:r>
              <a:rPr lang="en-GB" altLang="en-US" smtClean="0"/>
              <a:t>Mental health awareness campaign in every department?</a:t>
            </a:r>
          </a:p>
          <a:p>
            <a:endParaRPr lang="en-GB"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dirty="0" smtClean="0"/>
              <a:t>Black Dog video</a:t>
            </a:r>
          </a:p>
        </p:txBody>
      </p:sp>
      <p:sp>
        <p:nvSpPr>
          <p:cNvPr id="9219" name="Content Placeholder 2"/>
          <p:cNvSpPr>
            <a:spLocks noGrp="1"/>
          </p:cNvSpPr>
          <p:nvPr>
            <p:ph idx="1"/>
          </p:nvPr>
        </p:nvSpPr>
        <p:spPr/>
        <p:txBody>
          <a:bodyPr/>
          <a:lstStyle/>
          <a:p>
            <a:r>
              <a:rPr lang="en-GB" altLang="en-US" smtClean="0">
                <a:hlinkClick r:id="rId3"/>
              </a:rPr>
              <a:t>https://www.youtube.com/watch?v=XiCrniLQGYc</a:t>
            </a:r>
            <a:endParaRPr lang="en-GB"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mtClean="0"/>
              <a:t>Mental health and sickness absence</a:t>
            </a:r>
          </a:p>
        </p:txBody>
      </p:sp>
      <p:sp>
        <p:nvSpPr>
          <p:cNvPr id="11267" name="Content Placeholder 2"/>
          <p:cNvSpPr>
            <a:spLocks noGrp="1"/>
          </p:cNvSpPr>
          <p:nvPr>
            <p:ph idx="1"/>
          </p:nvPr>
        </p:nvSpPr>
        <p:spPr>
          <a:xfrm>
            <a:off x="628650" y="1690689"/>
            <a:ext cx="7886700" cy="4486274"/>
          </a:xfrm>
        </p:spPr>
        <p:txBody>
          <a:bodyPr/>
          <a:lstStyle/>
          <a:p>
            <a:r>
              <a:rPr lang="en-GB" altLang="en-US" dirty="0" smtClean="0"/>
              <a:t>Office for national statistics 131 million working days lost to sickness absence in 2013</a:t>
            </a:r>
          </a:p>
          <a:p>
            <a:r>
              <a:rPr lang="en-GB" altLang="en-US" dirty="0" smtClean="0"/>
              <a:t>15.2 million lost due to stress anxiety and depression</a:t>
            </a:r>
          </a:p>
          <a:p>
            <a:r>
              <a:rPr lang="en-GB" altLang="en-US" dirty="0" smtClean="0"/>
              <a:t>Serious mental health problems accounted for 1% of reasons given for sickness absence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altLang="en-US" smtClean="0"/>
              <a:t>Mental Health </a:t>
            </a:r>
          </a:p>
        </p:txBody>
      </p:sp>
      <p:sp>
        <p:nvSpPr>
          <p:cNvPr id="3" name="Content Placeholder 2">
            <a:extLst>
              <a:ext uri="{FF2B5EF4-FFF2-40B4-BE49-F238E27FC236}">
                <a16:creationId xmlns:a16="http://schemas.microsoft.com/office/drawing/2014/main" id="{ADFC540F-5CCF-4019-86F7-4CF4E618E458}"/>
              </a:ext>
            </a:extLst>
          </p:cNvPr>
          <p:cNvSpPr>
            <a:spLocks noGrp="1"/>
          </p:cNvSpPr>
          <p:nvPr>
            <p:ph idx="1"/>
          </p:nvPr>
        </p:nvSpPr>
        <p:spPr/>
        <p:txBody>
          <a:bodyPr rtlCol="0">
            <a:normAutofit/>
          </a:bodyPr>
          <a:lstStyle/>
          <a:p>
            <a:pPr eaLnBrk="1" fontAlgn="auto" hangingPunct="1">
              <a:spcAft>
                <a:spcPts val="0"/>
              </a:spcAft>
              <a:buFont typeface="Arial" panose="020B0604020202020204" pitchFamily="34" charset="0"/>
              <a:buNone/>
              <a:defRPr/>
            </a:pPr>
            <a:r>
              <a:rPr lang="en-GB" dirty="0"/>
              <a:t> “ 	a state of well-being in which every individual realises his or her own potential, can cope with the normal stresses of life, can work productively and fruitfully, and is able to make a contribution </a:t>
            </a:r>
            <a:r>
              <a:rPr lang="en-GB" dirty="0" smtClean="0"/>
              <a:t>to Health </a:t>
            </a:r>
            <a:r>
              <a:rPr lang="en-GB" dirty="0"/>
              <a:t>is a state of complete physical, mental and social well-being and not merely the absence of disease or infirmity”</a:t>
            </a:r>
          </a:p>
          <a:p>
            <a:pPr eaLnBrk="1" fontAlgn="auto" hangingPunct="1">
              <a:spcAft>
                <a:spcPts val="0"/>
              </a:spcAft>
              <a:buFont typeface="Arial" panose="020B0604020202020204" pitchFamily="34" charset="0"/>
              <a:buNone/>
              <a:defRPr/>
            </a:pPr>
            <a:r>
              <a:rPr lang="en-GB" dirty="0"/>
              <a:t>		              (World Health Organisation 2014)	</a:t>
            </a: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solidFill>
                <a:srgbClr val="0070C0"/>
              </a:solidFill>
            </a:endParaRPr>
          </a:p>
          <a:p>
            <a:pPr eaLnBrk="1" fontAlgn="auto" hangingPunct="1">
              <a:spcAft>
                <a:spcPts val="0"/>
              </a:spcAft>
              <a:buFont typeface="Arial" panose="020B0604020202020204" pitchFamily="34" charset="0"/>
              <a:buNone/>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r>
              <a:rPr lang="en-GB" altLang="en-US" smtClean="0"/>
              <a:t>Common Mental health problems</a:t>
            </a:r>
          </a:p>
        </p:txBody>
      </p:sp>
      <p:sp>
        <p:nvSpPr>
          <p:cNvPr id="15363" name="Content Placeholder 10"/>
          <p:cNvSpPr>
            <a:spLocks noGrp="1"/>
          </p:cNvSpPr>
          <p:nvPr>
            <p:ph idx="1"/>
          </p:nvPr>
        </p:nvSpPr>
        <p:spPr/>
        <p:txBody>
          <a:bodyPr/>
          <a:lstStyle/>
          <a:p>
            <a:r>
              <a:rPr lang="en-GB" altLang="en-US" smtClean="0"/>
              <a:t>ANXIETY -1/10 PEOPLE</a:t>
            </a:r>
          </a:p>
          <a:p>
            <a:r>
              <a:rPr lang="en-GB" altLang="en-US" smtClean="0"/>
              <a:t>DEPRESSION -1/10 </a:t>
            </a:r>
          </a:p>
          <a:p>
            <a:r>
              <a:rPr lang="en-GB" altLang="en-US" smtClean="0"/>
              <a:t>MIXED ANXIETY AND DEPRESSION 1/10</a:t>
            </a:r>
          </a:p>
          <a:p>
            <a:r>
              <a:rPr lang="en-GB" altLang="en-US" smtClean="0"/>
              <a:t>POST NATAL DEPRESSION 8-15% WOMEN</a:t>
            </a:r>
          </a:p>
          <a:p>
            <a:r>
              <a:rPr lang="en-GB" altLang="en-US" smtClean="0"/>
              <a:t>OCD 3% of people</a:t>
            </a:r>
          </a:p>
          <a:p>
            <a:r>
              <a:rPr lang="en-GB" altLang="en-US" smtClean="0"/>
              <a:t>Phobias (and panic attacks) 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t>Severe mental health problems</a:t>
            </a:r>
          </a:p>
        </p:txBody>
      </p:sp>
      <p:sp>
        <p:nvSpPr>
          <p:cNvPr id="3" name="Content Placeholder 2"/>
          <p:cNvSpPr>
            <a:spLocks noGrp="1"/>
          </p:cNvSpPr>
          <p:nvPr>
            <p:ph idx="1"/>
          </p:nvPr>
        </p:nvSpPr>
        <p:spPr/>
        <p:txBody>
          <a:bodyPr>
            <a:normAutofit/>
          </a:bodyPr>
          <a:lstStyle/>
          <a:p>
            <a:pPr>
              <a:defRPr/>
            </a:pPr>
            <a:r>
              <a:rPr lang="en-GB" dirty="0" smtClean="0"/>
              <a:t>Psychosis 1/200 in UK</a:t>
            </a:r>
          </a:p>
          <a:p>
            <a:pPr>
              <a:defRPr/>
            </a:pPr>
            <a:r>
              <a:rPr lang="en-GB" dirty="0" smtClean="0"/>
              <a:t>Bipolar disorder 1-2%</a:t>
            </a:r>
          </a:p>
          <a:p>
            <a:pPr>
              <a:defRPr/>
            </a:pPr>
            <a:r>
              <a:rPr lang="en-GB" dirty="0" smtClean="0"/>
              <a:t>Schizophrenia 1-2.4%</a:t>
            </a:r>
          </a:p>
          <a:p>
            <a:pPr>
              <a:defRPr/>
            </a:pPr>
            <a:endParaRPr lang="en-GB" dirty="0" smtClean="0"/>
          </a:p>
          <a:p>
            <a:pPr>
              <a:defRPr/>
            </a:pPr>
            <a:r>
              <a:rPr lang="en-GB" dirty="0" smtClean="0"/>
              <a:t>Other types</a:t>
            </a:r>
          </a:p>
          <a:p>
            <a:pPr>
              <a:defRPr/>
            </a:pPr>
            <a:r>
              <a:rPr lang="en-GB" dirty="0" smtClean="0"/>
              <a:t>Eating disorders</a:t>
            </a:r>
          </a:p>
          <a:p>
            <a:pPr>
              <a:defRPr/>
            </a:pPr>
            <a:r>
              <a:rPr lang="en-GB" dirty="0" smtClean="0"/>
              <a:t>Attention deficit hyperactivity disorder</a:t>
            </a:r>
          </a:p>
          <a:p>
            <a:pPr>
              <a:defRPr/>
            </a:pPr>
            <a:r>
              <a:rPr lang="en-GB" dirty="0" smtClean="0"/>
              <a:t>Alcohol / substance abuse 3%</a:t>
            </a:r>
          </a:p>
          <a:p>
            <a:pPr>
              <a:defRPr/>
            </a:pPr>
            <a:r>
              <a:rPr lang="en-GB" dirty="0" smtClean="0"/>
              <a:t>Dementia 5% of over 65 yr old.</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sz="2400" smtClean="0"/>
              <a:t>UK GOVERNMENT OFFICE FOR DISABILITY ISSUES GUIDANCE COVERED BY EQUALITY ACT 2010</a:t>
            </a:r>
          </a:p>
        </p:txBody>
      </p:sp>
      <p:sp>
        <p:nvSpPr>
          <p:cNvPr id="18435" name="Content Placeholder 2"/>
          <p:cNvSpPr>
            <a:spLocks noGrp="1"/>
          </p:cNvSpPr>
          <p:nvPr>
            <p:ph idx="1"/>
          </p:nvPr>
        </p:nvSpPr>
        <p:spPr/>
        <p:txBody>
          <a:bodyPr>
            <a:normAutofit lnSpcReduction="10000"/>
          </a:bodyPr>
          <a:lstStyle/>
          <a:p>
            <a:r>
              <a:rPr lang="en-GB" altLang="en-US" sz="2000" smtClean="0"/>
              <a:t>ANXIETY</a:t>
            </a:r>
          </a:p>
          <a:p>
            <a:r>
              <a:rPr lang="en-GB" altLang="en-US" sz="2000" smtClean="0"/>
              <a:t>PANIC ATTACKS</a:t>
            </a:r>
          </a:p>
          <a:p>
            <a:r>
              <a:rPr lang="en-GB" altLang="en-US" sz="2000" smtClean="0"/>
              <a:t>UNSHARED PERCEPTIONS</a:t>
            </a:r>
          </a:p>
          <a:p>
            <a:r>
              <a:rPr lang="en-GB" altLang="en-US" sz="2000" smtClean="0"/>
              <a:t>PERSONALITY DISORDERS</a:t>
            </a:r>
          </a:p>
          <a:p>
            <a:r>
              <a:rPr lang="en-GB" altLang="en-US" sz="2000" smtClean="0"/>
              <a:t>SOME SELF HARMING BEHAVIOUR</a:t>
            </a:r>
          </a:p>
          <a:p>
            <a:r>
              <a:rPr lang="en-GB" altLang="en-US" sz="2000" smtClean="0"/>
              <a:t>SCHIZOPHRENIA</a:t>
            </a:r>
          </a:p>
          <a:p>
            <a:r>
              <a:rPr lang="en-GB" altLang="en-US" sz="2000" smtClean="0"/>
              <a:t>LOW MOOD</a:t>
            </a:r>
          </a:p>
          <a:p>
            <a:r>
              <a:rPr lang="en-GB" altLang="en-US" sz="2000" smtClean="0"/>
              <a:t>PHOBIAS</a:t>
            </a:r>
          </a:p>
          <a:p>
            <a:r>
              <a:rPr lang="en-GB" altLang="en-US" sz="2000" smtClean="0"/>
              <a:t>EATING DISORDERS</a:t>
            </a:r>
          </a:p>
          <a:p>
            <a:r>
              <a:rPr lang="en-GB" altLang="en-US" sz="2000" smtClean="0"/>
              <a:t>OCD</a:t>
            </a:r>
          </a:p>
          <a:p>
            <a:r>
              <a:rPr lang="en-GB" altLang="en-US" sz="2000" smtClean="0"/>
              <a:t>Post traumatic disorder</a:t>
            </a:r>
          </a:p>
          <a:p>
            <a:r>
              <a:rPr lang="en-GB" altLang="en-US" sz="2000" smtClean="0"/>
              <a:t>depression</a:t>
            </a:r>
          </a:p>
        </p:txBody>
      </p:sp>
    </p:spTree>
  </p:cSld>
  <p:clrMapOvr>
    <a:masterClrMapping/>
  </p:clrMapOvr>
</p:sld>
</file>

<file path=ppt/theme/theme1.xml><?xml version="1.0" encoding="utf-8"?>
<a:theme xmlns:a="http://schemas.openxmlformats.org/drawingml/2006/main" name="SOR Powerpoint Template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SOR Powerpoint Template3</Template>
  <TotalTime>1250</TotalTime>
  <Words>987</Words>
  <Application>Microsoft Office PowerPoint</Application>
  <PresentationFormat>On-screen Show (4:3)</PresentationFormat>
  <Paragraphs>200</Paragraphs>
  <Slides>31</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Futura Book</vt:lpstr>
      <vt:lpstr>Futura Medium</vt:lpstr>
      <vt:lpstr>Wingdings</vt:lpstr>
      <vt:lpstr>SOR Powerpoint Template3</vt:lpstr>
      <vt:lpstr>Mental Health Awareness Session   </vt:lpstr>
      <vt:lpstr>Session Aims  Aims         Aims  The session will enable participants to:  * consider  how to prevent stress related mental ill health.   * know key elements of the law and mental health and stress.     *develop strategies for organising and creating a healthier workplace.   </vt:lpstr>
      <vt:lpstr>The World Health Organisation estimates that depression will impose the second-biggest health burden globally by 2020</vt:lpstr>
      <vt:lpstr>Black Dog video</vt:lpstr>
      <vt:lpstr>Mental health and sickness absence</vt:lpstr>
      <vt:lpstr>Mental Health </vt:lpstr>
      <vt:lpstr>Common Mental health problems</vt:lpstr>
      <vt:lpstr>Severe mental health problems</vt:lpstr>
      <vt:lpstr>UK GOVERNMENT OFFICE FOR DISABILITY ISSUES GUIDANCE COVERED BY EQUALITY ACT 2010</vt:lpstr>
      <vt:lpstr>The Equality Act 2010 Areas of unlawful discrimination  </vt:lpstr>
      <vt:lpstr>Direct discrimination</vt:lpstr>
      <vt:lpstr>PowerPoint Presentation</vt:lpstr>
      <vt:lpstr>PowerPoint Presentation</vt:lpstr>
      <vt:lpstr>PowerPoint Presentation</vt:lpstr>
      <vt:lpstr>PowerPoint Presentation</vt:lpstr>
      <vt:lpstr>HSE Defintion of Stress  </vt:lpstr>
      <vt:lpstr>Health and Safety Law </vt:lpstr>
      <vt:lpstr>The Management of Health and Safety at Work Regulations </vt:lpstr>
      <vt:lpstr>Five steps to risk assessment </vt:lpstr>
      <vt:lpstr>PowerPoint Presentation</vt:lpstr>
      <vt:lpstr>Whitehall II Study </vt:lpstr>
      <vt:lpstr>Whitehall II study Some key findings:  </vt:lpstr>
      <vt:lpstr>HSE Management Standards </vt:lpstr>
      <vt:lpstr>PowerPoint Presentation</vt:lpstr>
      <vt:lpstr>PowerPoint Presentation</vt:lpstr>
      <vt:lpstr>  Make every job a great job </vt:lpstr>
      <vt:lpstr>The role of the union representative</vt:lpstr>
      <vt:lpstr>The role of the union representative</vt:lpstr>
      <vt:lpstr>   Organising and Campaigning around mental health </vt:lpstr>
      <vt:lpstr>Resources</vt:lpstr>
      <vt:lpstr>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Health Organisation predict that, by 2020, the leading, global  cause of disease will be depression.</dc:title>
  <dc:creator>harry</dc:creator>
  <cp:lastModifiedBy>Nicola Holmes</cp:lastModifiedBy>
  <cp:revision>56</cp:revision>
  <dcterms:created xsi:type="dcterms:W3CDTF">2017-04-17T19:13:51Z</dcterms:created>
  <dcterms:modified xsi:type="dcterms:W3CDTF">2019-03-12T11:06:24Z</dcterms:modified>
</cp:coreProperties>
</file>